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40"/>
  </p:handoutMasterIdLst>
  <p:sldIdLst>
    <p:sldId id="317" r:id="rId2"/>
    <p:sldId id="272" r:id="rId3"/>
    <p:sldId id="273" r:id="rId4"/>
    <p:sldId id="274" r:id="rId5"/>
    <p:sldId id="275" r:id="rId6"/>
    <p:sldId id="278" r:id="rId7"/>
    <p:sldId id="277" r:id="rId8"/>
    <p:sldId id="319" r:id="rId9"/>
    <p:sldId id="318" r:id="rId10"/>
    <p:sldId id="288" r:id="rId11"/>
    <p:sldId id="290" r:id="rId12"/>
    <p:sldId id="289" r:id="rId13"/>
    <p:sldId id="280" r:id="rId14"/>
    <p:sldId id="320" r:id="rId15"/>
    <p:sldId id="281" r:id="rId16"/>
    <p:sldId id="282" r:id="rId17"/>
    <p:sldId id="283" r:id="rId18"/>
    <p:sldId id="284" r:id="rId19"/>
    <p:sldId id="285" r:id="rId20"/>
    <p:sldId id="257" r:id="rId21"/>
    <p:sldId id="258" r:id="rId22"/>
    <p:sldId id="322" r:id="rId23"/>
    <p:sldId id="259" r:id="rId24"/>
    <p:sldId id="260" r:id="rId25"/>
    <p:sldId id="261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313" r:id="rId34"/>
    <p:sldId id="314" r:id="rId35"/>
    <p:sldId id="321" r:id="rId36"/>
    <p:sldId id="315" r:id="rId37"/>
    <p:sldId id="316" r:id="rId38"/>
    <p:sldId id="27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363F"/>
    <a:srgbClr val="005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7E03-DD36-4341-8869-21236D21AF3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323FE-7868-A648-98A0-EB544F3A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92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2973"/>
            <a:ext cx="77724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281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F36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3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9014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1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41965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41965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27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4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01407"/>
          </a:xfrm>
          <a:prstGeom prst="rect">
            <a:avLst/>
          </a:prstGeom>
        </p:spPr>
        <p:txBody>
          <a:bodyPr/>
          <a:lstStyle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44900"/>
            <a:ext cx="7886700" cy="2852737"/>
          </a:xfrm>
          <a:prstGeom prst="rect">
            <a:avLst/>
          </a:prstGeom>
        </p:spPr>
        <p:txBody>
          <a:bodyPr anchor="ctr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97637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36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3949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495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989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989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6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5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94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73960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696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290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7684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985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95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42535"/>
            <a:ext cx="9144000" cy="1015464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20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chemeClr val="accent1"/>
            </a:solidFill>
          </a:ln>
          <a:solidFill>
            <a:srgbClr val="00529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/newyorkstateara" TargetMode="External"/><Relationship Id="rId3" Type="http://schemas.openxmlformats.org/officeDocument/2006/relationships/hyperlink" Target="mailto:president@newyorkstateara.org?subject=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40" y="111655"/>
            <a:ext cx="8931186" cy="145150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Seniors -Constitutional Convention Forum “What You Don’t Know </a:t>
            </a:r>
            <a:r>
              <a:rPr lang="en-US" sz="4000" b="1" dirty="0" smtClean="0"/>
              <a:t>CAN</a:t>
            </a:r>
            <a:r>
              <a:rPr lang="en-US" sz="4000" dirty="0" smtClean="0"/>
              <a:t> Hurt You”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79" y="4665580"/>
            <a:ext cx="8930105" cy="1163052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smtClean="0"/>
              <a:t>PSC CUNY Retirees</a:t>
            </a:r>
            <a:endParaRPr lang="en-US" sz="2600" dirty="0" smtClean="0">
              <a:latin typeface="Cochin"/>
              <a:cs typeface="Cochin"/>
            </a:endParaRPr>
          </a:p>
          <a:p>
            <a:r>
              <a:rPr lang="en-US" sz="2600" dirty="0" smtClean="0">
                <a:latin typeface="Cochin"/>
                <a:cs typeface="Cochin"/>
              </a:rPr>
              <a:t>Presentation by Barry A. Kaufmann, President New York State Alliance for Retired Americans</a:t>
            </a:r>
            <a:endParaRPr lang="en-US" sz="2600" dirty="0">
              <a:latin typeface="Cochin"/>
              <a:cs typeface="Cochin"/>
            </a:endParaRPr>
          </a:p>
          <a:p>
            <a:r>
              <a:rPr lang="en-US" sz="2600" dirty="0" smtClean="0">
                <a:latin typeface="Cochin"/>
                <a:cs typeface="Cochin"/>
              </a:rPr>
              <a:t>PSC/CUNY Headquarters 61 Broadway, New York, NY October </a:t>
            </a:r>
            <a:r>
              <a:rPr lang="en-US" sz="2600" dirty="0">
                <a:latin typeface="Cochin"/>
                <a:cs typeface="Cochin"/>
              </a:rPr>
              <a:t>2</a:t>
            </a:r>
            <a:r>
              <a:rPr lang="en-US" sz="2600" dirty="0" smtClean="0">
                <a:latin typeface="Cochin"/>
                <a:cs typeface="Cochin"/>
              </a:rPr>
              <a:t>, 2017</a:t>
            </a:r>
          </a:p>
          <a:p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2370" y="1630956"/>
            <a:ext cx="3053296" cy="242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26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Amendment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The state constitution can be amended in two ways.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600" dirty="0"/>
              <a:t>By passage of individual bills for specific purposes, by two separately elected state Legislatures (Article 19, § 1).</a:t>
            </a:r>
          </a:p>
          <a:p>
            <a:pPr marL="925830" lvl="1" indent="-514350">
              <a:buFont typeface="+mj-lt"/>
              <a:buAutoNum type="arabicPeriod"/>
            </a:pPr>
            <a:endParaRPr lang="en-US" sz="2600" dirty="0"/>
          </a:p>
          <a:p>
            <a:pPr marL="411480" lvl="1" indent="0">
              <a:buNone/>
            </a:pPr>
            <a:r>
              <a:rPr lang="en-US" sz="2600" dirty="0"/>
              <a:t>	Bills then appear on the general election ballot for passage by the 	voters.</a:t>
            </a:r>
          </a:p>
          <a:p>
            <a:pPr marL="411480" lvl="1" indent="0">
              <a:buNone/>
            </a:pPr>
            <a:endParaRPr lang="en-US" sz="2600" dirty="0"/>
          </a:p>
          <a:p>
            <a:pPr marL="411480" lvl="1" indent="0">
              <a:buNone/>
            </a:pPr>
            <a:r>
              <a:rPr lang="en-US" sz="2600" dirty="0"/>
              <a:t>	This process has been used nearly </a:t>
            </a:r>
            <a:r>
              <a:rPr lang="en-US" sz="2600" b="1" dirty="0"/>
              <a:t>200 times </a:t>
            </a:r>
            <a:r>
              <a:rPr lang="en-US" sz="2600" dirty="0"/>
              <a:t>since the last major 	constitutional redraft in 1894.</a:t>
            </a:r>
          </a:p>
          <a:p>
            <a:pPr marL="411480" lvl="1" indent="0">
              <a:buNone/>
            </a:pPr>
            <a:endParaRPr lang="en-US" sz="2600" dirty="0"/>
          </a:p>
          <a:p>
            <a:pPr marL="411480" lvl="1" indent="0">
              <a:buNone/>
            </a:pPr>
            <a:r>
              <a:rPr lang="en-US" sz="2600" dirty="0"/>
              <a:t>	This process was undertaken in 2013 for several changes, including: </a:t>
            </a:r>
          </a:p>
          <a:p>
            <a:pPr lvl="4"/>
            <a:r>
              <a:rPr lang="en-US" sz="2600" dirty="0"/>
              <a:t>Casino Gaming in New York State </a:t>
            </a:r>
            <a:r>
              <a:rPr lang="mr-IN" sz="2600" dirty="0"/>
              <a:t>–</a:t>
            </a:r>
            <a:r>
              <a:rPr lang="en-US" sz="2600" dirty="0"/>
              <a:t> PASSED</a:t>
            </a:r>
          </a:p>
          <a:p>
            <a:pPr lvl="4"/>
            <a:r>
              <a:rPr lang="en-US" sz="2600" dirty="0"/>
              <a:t>Sale of specific lands within the constitutionally </a:t>
            </a:r>
            <a:r>
              <a:rPr lang="en-US" sz="2600" dirty="0" smtClean="0"/>
              <a:t>protected Adirondack </a:t>
            </a:r>
            <a:r>
              <a:rPr lang="en-US" sz="2600" dirty="0"/>
              <a:t>Park </a:t>
            </a:r>
            <a:r>
              <a:rPr lang="mr-IN" sz="2600" dirty="0"/>
              <a:t>–</a:t>
            </a:r>
            <a:r>
              <a:rPr lang="en-US" sz="2600" dirty="0"/>
              <a:t> PASSED</a:t>
            </a:r>
          </a:p>
          <a:p>
            <a:pPr lvl="4"/>
            <a:r>
              <a:rPr lang="en-US" sz="2600" dirty="0"/>
              <a:t>Increasing the mandatory retirement age for state judges - FAILED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831" y="191164"/>
            <a:ext cx="873946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</a:t>
            </a:r>
            <a:r>
              <a:rPr lang="en-US" sz="2400" b="1" dirty="0"/>
              <a:t>process was again used in the fall of 2014 for two more proposed changes</a:t>
            </a:r>
            <a:r>
              <a:rPr lang="en-US" sz="2400" b="1" dirty="0" smtClean="0"/>
              <a:t>:</a:t>
            </a:r>
          </a:p>
          <a:p>
            <a:endParaRPr lang="en-US" sz="2400" dirty="0"/>
          </a:p>
          <a:p>
            <a:pPr lvl="1"/>
            <a:r>
              <a:rPr lang="en-US" sz="2400" dirty="0"/>
              <a:t>Creation of an Independent Commission on </a:t>
            </a:r>
            <a:r>
              <a:rPr lang="en-US" sz="2400" dirty="0" smtClean="0"/>
              <a:t>Redistricting </a:t>
            </a:r>
            <a:r>
              <a:rPr lang="mr-IN" sz="2400" dirty="0"/>
              <a:t>–</a:t>
            </a:r>
            <a:r>
              <a:rPr lang="en-US" sz="2400" dirty="0"/>
              <a:t> </a:t>
            </a:r>
            <a:r>
              <a:rPr lang="en-US" sz="2400" b="1" dirty="0" smtClean="0"/>
              <a:t>PASSED</a:t>
            </a:r>
            <a:endParaRPr lang="en-US" sz="2400" dirty="0"/>
          </a:p>
          <a:p>
            <a:pPr lvl="1"/>
            <a:r>
              <a:rPr lang="en-US" sz="2400" dirty="0"/>
              <a:t>Allows the Senate and Assembly to go paperless </a:t>
            </a:r>
            <a:r>
              <a:rPr lang="mr-IN" sz="2400" dirty="0"/>
              <a:t>–</a:t>
            </a:r>
            <a:r>
              <a:rPr lang="en-US" sz="2400" dirty="0"/>
              <a:t> </a:t>
            </a:r>
            <a:r>
              <a:rPr lang="en-US" sz="2400" b="1" dirty="0"/>
              <a:t>PASSED</a:t>
            </a:r>
          </a:p>
          <a:p>
            <a:pPr lvl="2"/>
            <a:r>
              <a:rPr lang="en-US" sz="2400" dirty="0"/>
              <a:t>Constitutional requirement </a:t>
            </a:r>
            <a:r>
              <a:rPr lang="mr-IN" sz="2400" dirty="0"/>
              <a:t>–</a:t>
            </a:r>
            <a:r>
              <a:rPr lang="en-US" sz="2400" dirty="0"/>
              <a:t> paper bills must sit on legislators desk for three days;</a:t>
            </a:r>
          </a:p>
          <a:p>
            <a:pPr lvl="2"/>
            <a:r>
              <a:rPr lang="en-US" sz="2400" dirty="0"/>
              <a:t>Would allow bill being “in print” to count toward the three days; and </a:t>
            </a:r>
          </a:p>
          <a:p>
            <a:pPr lvl="2"/>
            <a:r>
              <a:rPr lang="en-US" sz="2400" dirty="0"/>
              <a:t>Will save $325,000 a year in paper and printing costs.</a:t>
            </a:r>
          </a:p>
        </p:txBody>
      </p:sp>
    </p:spTree>
    <p:extLst>
      <p:ext uri="{BB962C8B-B14F-4D97-AF65-F5344CB8AC3E}">
        <p14:creationId xmlns:p14="http://schemas.microsoft.com/office/powerpoint/2010/main" val="308107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Way to Amend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Holding a constitutional convention (Article 19, § 2)</a:t>
            </a:r>
          </a:p>
          <a:p>
            <a:r>
              <a:rPr lang="en-US" dirty="0"/>
              <a:t>Question goes before the voters every 20 years</a:t>
            </a:r>
          </a:p>
          <a:p>
            <a:r>
              <a:rPr lang="en-US" dirty="0"/>
              <a:t>Allows for much wider modifications of the constitution; including a full </a:t>
            </a:r>
            <a:r>
              <a:rPr lang="en-US" dirty="0" smtClean="0"/>
              <a:t>rewrite</a:t>
            </a:r>
          </a:p>
          <a:p>
            <a:r>
              <a:rPr lang="en-US" dirty="0" smtClean="0"/>
              <a:t>The last convention to produce </a:t>
            </a:r>
            <a:r>
              <a:rPr lang="en-US" b="1" dirty="0" smtClean="0"/>
              <a:t>ANY </a:t>
            </a:r>
            <a:r>
              <a:rPr lang="en-US" dirty="0" smtClean="0"/>
              <a:t>Amendments to the NYS Constitution was in 1937</a:t>
            </a:r>
          </a:p>
          <a:p>
            <a:r>
              <a:rPr lang="en-US" b="1" dirty="0" smtClean="0"/>
              <a:t>Since 1914 only 6 Amendments have passed  all in 1937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9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646096"/>
          </a:xfrm>
        </p:spPr>
        <p:txBody>
          <a:bodyPr>
            <a:normAutofit/>
          </a:bodyPr>
          <a:lstStyle/>
          <a:p>
            <a:r>
              <a:rPr lang="en-US" sz="6000" spc="-5" dirty="0"/>
              <a:t>"Shall there be </a:t>
            </a:r>
            <a:r>
              <a:rPr lang="en-US" sz="6000" dirty="0"/>
              <a:t>a  </a:t>
            </a:r>
            <a:r>
              <a:rPr lang="en-US" sz="6000" spc="-5" dirty="0"/>
              <a:t>convention to revise the  constitution and</a:t>
            </a:r>
            <a:r>
              <a:rPr lang="en-US" sz="6000" spc="-85" dirty="0"/>
              <a:t> </a:t>
            </a:r>
            <a:r>
              <a:rPr lang="en-US" sz="6000" spc="-5" dirty="0"/>
              <a:t>amend  the</a:t>
            </a:r>
            <a:r>
              <a:rPr lang="en-US" sz="6000" spc="-80" dirty="0"/>
              <a:t> </a:t>
            </a:r>
            <a:r>
              <a:rPr lang="en-US" sz="6000" spc="-5" dirty="0"/>
              <a:t>same?"</a:t>
            </a:r>
            <a:br>
              <a:rPr lang="en-US" sz="6000" spc="-5" dirty="0"/>
            </a:br>
            <a:r>
              <a:rPr lang="en-US" sz="6000" spc="-5" dirty="0" smtClean="0"/>
              <a:t/>
            </a:r>
            <a:br>
              <a:rPr lang="en-US" sz="6000" spc="-5" dirty="0" smtClean="0"/>
            </a:br>
            <a:r>
              <a:rPr lang="en-US" sz="1800" spc="-5" dirty="0" smtClean="0"/>
              <a:t>Article XIX, Section 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2768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4896"/>
            <a:ext cx="7886700" cy="15357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2017 Ballot Position of Propositions/On the Back of the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Proposition 1 – Constitutional Convention</a:t>
            </a:r>
          </a:p>
          <a:p>
            <a:r>
              <a:rPr lang="en-US" dirty="0" smtClean="0"/>
              <a:t>Proposition 2 – Ability of Judges to Revoke State Pensions</a:t>
            </a:r>
          </a:p>
          <a:p>
            <a:r>
              <a:rPr lang="en-US" dirty="0" smtClean="0"/>
              <a:t>Proposition 3 – Establish a 250 acre land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3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89032"/>
              </p:ext>
            </p:extLst>
          </p:nvPr>
        </p:nvGraphicFramePr>
        <p:xfrm>
          <a:off x="175652" y="1715767"/>
          <a:ext cx="8796076" cy="363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019"/>
                <a:gridCol w="2199019"/>
                <a:gridCol w="2199019"/>
                <a:gridCol w="2199019"/>
              </a:tblGrid>
              <a:tr h="377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2020+</a:t>
                      </a:r>
                      <a:endParaRPr lang="en-US" dirty="0"/>
                    </a:p>
                  </a:txBody>
                  <a:tcPr/>
                </a:tc>
              </a:tr>
              <a:tr h="17682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 question is submitted to voters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Delegates</a:t>
                      </a:r>
                      <a:r>
                        <a:rPr lang="en-US" b="1" baseline="0" dirty="0" smtClean="0"/>
                        <a:t> elected to the convention at the General Election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Delegates</a:t>
                      </a:r>
                      <a:r>
                        <a:rPr lang="en-US" b="1" baseline="0" dirty="0" smtClean="0"/>
                        <a:t> convene on the First Thursday of April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Approved Amendments take effect in January of the following year</a:t>
                      </a:r>
                      <a:endParaRPr lang="en-US" b="1" dirty="0"/>
                    </a:p>
                  </a:txBody>
                  <a:tcPr/>
                </a:tc>
              </a:tr>
              <a:tr h="14890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Amendments</a:t>
                      </a:r>
                      <a:r>
                        <a:rPr lang="en-US" b="1" baseline="0" dirty="0" smtClean="0"/>
                        <a:t> submitted to the voters. (2019 or later)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09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72718"/>
          </a:xfrm>
        </p:spPr>
        <p:txBody>
          <a:bodyPr/>
          <a:lstStyle/>
          <a:p>
            <a:r>
              <a:rPr lang="en-US" dirty="0" smtClean="0"/>
              <a:t>Delegate Selection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673256"/>
              </p:ext>
            </p:extLst>
          </p:nvPr>
        </p:nvGraphicFramePr>
        <p:xfrm>
          <a:off x="175650" y="891659"/>
          <a:ext cx="8769054" cy="480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527"/>
                <a:gridCol w="4384527"/>
              </a:tblGrid>
              <a:tr h="4424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Delegate Allocation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Selection</a:t>
                      </a:r>
                      <a:endParaRPr lang="en-US" sz="2000" dirty="0"/>
                    </a:p>
                  </a:txBody>
                  <a:tcPr/>
                </a:tc>
              </a:tr>
              <a:tr h="4191507">
                <a:tc>
                  <a:txBody>
                    <a:bodyPr/>
                    <a:lstStyle/>
                    <a:p>
                      <a:pPr marL="287020" marR="5080" indent="-274320">
                        <a:lnSpc>
                          <a:spcPct val="100000"/>
                        </a:lnSpc>
                        <a:buClr>
                          <a:srgbClr val="4E81BD"/>
                        </a:buClr>
                        <a:buSzPct val="84000"/>
                        <a:buFont typeface="Wingdings 2"/>
                        <a:buChar char="•"/>
                        <a:tabLst>
                          <a:tab pos="287020" algn="l"/>
                        </a:tabLst>
                      </a:pPr>
                      <a:r>
                        <a:rPr lang="en-US" sz="2000" spc="-5" dirty="0" smtClean="0"/>
                        <a:t>3 </a:t>
                      </a:r>
                      <a:r>
                        <a:rPr lang="en-US" sz="2000" dirty="0" smtClean="0"/>
                        <a:t>Delegates </a:t>
                      </a:r>
                      <a:r>
                        <a:rPr lang="en-US" sz="2000" spc="-5" dirty="0" smtClean="0"/>
                        <a:t>to the  Convention elected </a:t>
                      </a:r>
                      <a:r>
                        <a:rPr lang="en-US" sz="2000" spc="-10" dirty="0" smtClean="0"/>
                        <a:t>by  </a:t>
                      </a:r>
                      <a:r>
                        <a:rPr lang="en-US" sz="2000" spc="-5" dirty="0" smtClean="0"/>
                        <a:t>the voters in each of the  63 Senate Districts</a:t>
                      </a:r>
                      <a:r>
                        <a:rPr lang="en-US" sz="2000" spc="-40" dirty="0" smtClean="0"/>
                        <a:t> </a:t>
                      </a:r>
                      <a:r>
                        <a:rPr lang="en-US" sz="2000" spc="-5" dirty="0" smtClean="0"/>
                        <a:t>(189)</a:t>
                      </a:r>
                    </a:p>
                    <a:p>
                      <a:pPr marL="287020" marR="407034" indent="-274320">
                        <a:lnSpc>
                          <a:spcPct val="100000"/>
                        </a:lnSpc>
                        <a:spcBef>
                          <a:spcPts val="595"/>
                        </a:spcBef>
                        <a:buClr>
                          <a:srgbClr val="4E81BD"/>
                        </a:buClr>
                        <a:buSzPct val="84000"/>
                        <a:buFont typeface="Wingdings 2"/>
                        <a:buChar char="•"/>
                        <a:tabLst>
                          <a:tab pos="287020" algn="l"/>
                        </a:tabLst>
                      </a:pPr>
                      <a:r>
                        <a:rPr lang="en-US" sz="2000" spc="-5" dirty="0" smtClean="0"/>
                        <a:t>15 At-Large </a:t>
                      </a:r>
                      <a:r>
                        <a:rPr lang="en-US" sz="2000" spc="-135" dirty="0" smtClean="0"/>
                        <a:t>Delegates  </a:t>
                      </a:r>
                      <a:r>
                        <a:rPr lang="en-US" sz="2000" spc="-5" dirty="0" smtClean="0"/>
                        <a:t>elected </a:t>
                      </a:r>
                      <a:r>
                        <a:rPr lang="en-US" sz="2000" spc="-10" dirty="0" smtClean="0"/>
                        <a:t>by </a:t>
                      </a:r>
                      <a:r>
                        <a:rPr lang="en-US" sz="2000" spc="-5" dirty="0" smtClean="0"/>
                        <a:t>the voters  statewide</a:t>
                      </a:r>
                    </a:p>
                    <a:p>
                      <a:pPr marL="287020" indent="-274320">
                        <a:lnSpc>
                          <a:spcPct val="100000"/>
                        </a:lnSpc>
                        <a:spcBef>
                          <a:spcPts val="595"/>
                        </a:spcBef>
                        <a:buClr>
                          <a:srgbClr val="4E81BD"/>
                        </a:buClr>
                        <a:buSzPct val="84000"/>
                        <a:buFont typeface="Wingdings 2"/>
                        <a:buChar char="•"/>
                        <a:tabLst>
                          <a:tab pos="287020" algn="l"/>
                        </a:tabLst>
                      </a:pPr>
                      <a:r>
                        <a:rPr lang="en-US" sz="2000" spc="-5" dirty="0" smtClean="0"/>
                        <a:t>204 Total</a:t>
                      </a:r>
                      <a:r>
                        <a:rPr lang="en-US" sz="2000" spc="-70" dirty="0" smtClean="0"/>
                        <a:t> </a:t>
                      </a:r>
                      <a:r>
                        <a:rPr lang="en-US" sz="2000" dirty="0" smtClean="0"/>
                        <a:t>Delegates.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The general provisions</a:t>
                      </a:r>
                      <a:r>
                        <a:rPr lang="en-US" sz="2000" spc="-5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of the election law would  apply, unless the  legislature amends and  proscribes another  methodology.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spc="-5" dirty="0" smtClean="0">
                        <a:latin typeface="Georgia"/>
                        <a:cs typeface="Georg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Party Nomination for Senate-Wide delegates – 5% of enrolled party members within the Senate district and not more than 1,000 signatures.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spc="-5" dirty="0" smtClean="0">
                        <a:latin typeface="Georgia"/>
                        <a:cs typeface="Georg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Independent – 5% in the</a:t>
                      </a:r>
                      <a:r>
                        <a:rPr lang="en-US" sz="2000" spc="-5" baseline="0" dirty="0" smtClean="0">
                          <a:latin typeface="Georgia"/>
                          <a:cs typeface="Georgia"/>
                        </a:rPr>
                        <a:t> Senate district and not more than 3,000 signatures</a:t>
                      </a:r>
                      <a:endParaRPr lang="en-US" sz="2000" dirty="0" smtClean="0">
                        <a:latin typeface="Georgia"/>
                        <a:cs typeface="Georgia"/>
                      </a:endParaRPr>
                    </a:p>
                    <a:p>
                      <a:pPr algn="l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04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6189"/>
            <a:ext cx="7886700" cy="4141415"/>
          </a:xfrm>
        </p:spPr>
        <p:txBody>
          <a:bodyPr>
            <a:normAutofit fontScale="77500" lnSpcReduction="20000"/>
          </a:bodyPr>
          <a:lstStyle/>
          <a:p>
            <a:pPr marL="287020" indent="-274320">
              <a:lnSpc>
                <a:spcPct val="100000"/>
              </a:lnSpc>
              <a:buClr>
                <a:srgbClr val="4E81BD"/>
              </a:buClr>
              <a:buSzPct val="85185"/>
              <a:buFont typeface="Wingdings 2"/>
              <a:buChar char="•"/>
              <a:tabLst>
                <a:tab pos="287020" algn="l"/>
              </a:tabLst>
            </a:pPr>
            <a:r>
              <a:rPr lang="en-US" sz="3200" spc="-5" dirty="0">
                <a:latin typeface="Georgia"/>
                <a:cs typeface="Georgia"/>
              </a:rPr>
              <a:t>Compensation</a:t>
            </a:r>
            <a:endParaRPr lang="en-US" sz="3200" dirty="0">
              <a:latin typeface="Georgia"/>
              <a:cs typeface="Georgia"/>
            </a:endParaRPr>
          </a:p>
          <a:p>
            <a:pPr marL="343535" indent="-285750">
              <a:lnSpc>
                <a:spcPct val="100000"/>
              </a:lnSpc>
              <a:spcBef>
                <a:spcPts val="280"/>
              </a:spcBef>
            </a:pPr>
            <a:r>
              <a:rPr lang="en-US" sz="1800" spc="-685" dirty="0" smtClean="0">
                <a:solidFill>
                  <a:srgbClr val="C04F4C"/>
                </a:solidFill>
                <a:latin typeface="Wingdings"/>
                <a:cs typeface="Wingdings"/>
              </a:rPr>
              <a:t>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Same rate as a </a:t>
            </a:r>
            <a:r>
              <a:rPr lang="en-US" spc="-10" dirty="0">
                <a:solidFill>
                  <a:srgbClr val="1E487C"/>
                </a:solidFill>
                <a:latin typeface="Georgia"/>
                <a:cs typeface="Georgia"/>
              </a:rPr>
              <a:t>Member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of the </a:t>
            </a:r>
            <a:r>
              <a:rPr lang="en-US" spc="-10" dirty="0">
                <a:solidFill>
                  <a:srgbClr val="1E487C"/>
                </a:solidFill>
                <a:latin typeface="Georgia"/>
                <a:cs typeface="Georgia"/>
              </a:rPr>
              <a:t>Assembly</a:t>
            </a:r>
            <a:endParaRPr lang="en-US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3200" dirty="0">
              <a:latin typeface="Times New Roman"/>
              <a:cs typeface="Times New Roman"/>
            </a:endParaRPr>
          </a:p>
          <a:p>
            <a:pPr marL="12700" indent="0">
              <a:lnSpc>
                <a:spcPct val="100000"/>
              </a:lnSpc>
              <a:buClr>
                <a:srgbClr val="4E81BD"/>
              </a:buClr>
              <a:buSzPct val="85185"/>
              <a:buNone/>
              <a:tabLst>
                <a:tab pos="287020" algn="l"/>
              </a:tabLst>
            </a:pPr>
            <a:r>
              <a:rPr lang="en-US" sz="3200" spc="-5" dirty="0" smtClean="0">
                <a:latin typeface="Georgia"/>
                <a:cs typeface="Georgia"/>
              </a:rPr>
              <a:t>Proceedings</a:t>
            </a:r>
            <a:endParaRPr lang="en-US" sz="3200" dirty="0">
              <a:latin typeface="Georgia"/>
              <a:cs typeface="Georgia"/>
            </a:endParaRPr>
          </a:p>
          <a:p>
            <a:pPr marL="469900" indent="-457200">
              <a:lnSpc>
                <a:spcPct val="100000"/>
              </a:lnSpc>
              <a:buClr>
                <a:srgbClr val="4E81BD"/>
              </a:buClr>
              <a:buSzPct val="85185"/>
              <a:tabLst>
                <a:tab pos="287020" algn="l"/>
              </a:tabLst>
            </a:pPr>
            <a:r>
              <a:rPr lang="en-US" spc="-5" dirty="0" smtClean="0">
                <a:solidFill>
                  <a:srgbClr val="1E487C"/>
                </a:solidFill>
                <a:latin typeface="Georgia"/>
                <a:cs typeface="Georgia"/>
              </a:rPr>
              <a:t>Constitution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contains few directives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about the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running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of  the</a:t>
            </a:r>
            <a:r>
              <a:rPr lang="en-US" spc="-70" dirty="0">
                <a:solidFill>
                  <a:srgbClr val="1E487C"/>
                </a:solidFill>
                <a:latin typeface="Georgia"/>
                <a:cs typeface="Georgia"/>
              </a:rPr>
              <a:t> </a:t>
            </a:r>
            <a:r>
              <a:rPr lang="en-US" spc="-5" dirty="0" smtClean="0">
                <a:solidFill>
                  <a:srgbClr val="1E487C"/>
                </a:solidFill>
                <a:latin typeface="Georgia"/>
                <a:cs typeface="Georgia"/>
              </a:rPr>
              <a:t>Convention.</a:t>
            </a:r>
          </a:p>
          <a:p>
            <a:pPr marL="469900" indent="-457200">
              <a:lnSpc>
                <a:spcPct val="100000"/>
              </a:lnSpc>
              <a:buClr>
                <a:srgbClr val="4E81BD"/>
              </a:buClr>
              <a:buSzPct val="85185"/>
              <a:tabLst>
                <a:tab pos="287020" algn="l"/>
              </a:tabLst>
            </a:pPr>
            <a:r>
              <a:rPr lang="en-US" spc="-5" dirty="0" smtClean="0">
                <a:solidFill>
                  <a:srgbClr val="1E487C"/>
                </a:solidFill>
                <a:latin typeface="Georgia"/>
                <a:cs typeface="Georgia"/>
              </a:rPr>
              <a:t>Electing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officers,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adoption of rules,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and organizational  decisions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are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left to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those elected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to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serve as</a:t>
            </a:r>
            <a:r>
              <a:rPr lang="en-US" spc="-40" dirty="0">
                <a:solidFill>
                  <a:srgbClr val="1E487C"/>
                </a:solidFill>
                <a:latin typeface="Georgia"/>
                <a:cs typeface="Georgia"/>
              </a:rPr>
              <a:t> </a:t>
            </a:r>
            <a:r>
              <a:rPr lang="en-US" dirty="0" smtClean="0">
                <a:solidFill>
                  <a:srgbClr val="1E487C"/>
                </a:solidFill>
                <a:latin typeface="Georgia"/>
                <a:cs typeface="Georgia"/>
              </a:rPr>
              <a:t>delegates.</a:t>
            </a:r>
            <a:endParaRPr lang="en-US" dirty="0">
              <a:latin typeface="Georgia"/>
              <a:cs typeface="Georgia"/>
            </a:endParaRPr>
          </a:p>
          <a:p>
            <a:pPr marL="469900" indent="-457200">
              <a:lnSpc>
                <a:spcPct val="100000"/>
              </a:lnSpc>
              <a:buClr>
                <a:srgbClr val="4E81BD"/>
              </a:buClr>
              <a:buSzPct val="85185"/>
              <a:tabLst>
                <a:tab pos="287020" algn="l"/>
              </a:tabLst>
            </a:pPr>
            <a:r>
              <a:rPr lang="en-US" dirty="0" smtClean="0">
                <a:solidFill>
                  <a:srgbClr val="1E487C"/>
                </a:solidFill>
                <a:latin typeface="Georgia"/>
                <a:cs typeface="Georgia"/>
              </a:rPr>
              <a:t>The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Convention determines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when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to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adjourn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and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whether 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amendments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will be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submitted to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the voters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in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parts or as  one</a:t>
            </a:r>
            <a:r>
              <a:rPr lang="en-US" spc="-105" dirty="0">
                <a:solidFill>
                  <a:srgbClr val="1E487C"/>
                </a:solidFill>
                <a:latin typeface="Georgia"/>
                <a:cs typeface="Georgia"/>
              </a:rPr>
              <a:t>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package.</a:t>
            </a:r>
            <a:endParaRPr lang="en-US" dirty="0">
              <a:latin typeface="Georgia"/>
              <a:cs typeface="Georgia"/>
            </a:endParaRPr>
          </a:p>
          <a:p>
            <a:pPr marL="514985" indent="-457200">
              <a:lnSpc>
                <a:spcPct val="100000"/>
              </a:lnSpc>
              <a:spcBef>
                <a:spcPts val="235"/>
              </a:spcBef>
            </a:pPr>
            <a:r>
              <a:rPr lang="en-US" dirty="0" smtClean="0">
                <a:solidFill>
                  <a:srgbClr val="1E487C"/>
                </a:solidFill>
                <a:latin typeface="Georgia"/>
                <a:cs typeface="Georgia"/>
              </a:rPr>
              <a:t>However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, submission </a:t>
            </a:r>
            <a:r>
              <a:rPr lang="en-US" spc="-5" dirty="0">
                <a:solidFill>
                  <a:srgbClr val="1E487C"/>
                </a:solidFill>
                <a:latin typeface="Georgia"/>
                <a:cs typeface="Georgia"/>
              </a:rPr>
              <a:t>cannot occur </a:t>
            </a:r>
            <a:r>
              <a:rPr lang="en-US" dirty="0">
                <a:solidFill>
                  <a:srgbClr val="1E487C"/>
                </a:solidFill>
                <a:latin typeface="Georgia"/>
                <a:cs typeface="Georgia"/>
              </a:rPr>
              <a:t>sooner than six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2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the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7020" indent="-274320">
              <a:lnSpc>
                <a:spcPct val="100000"/>
              </a:lnSpc>
              <a:buClr>
                <a:srgbClr val="4E81BD"/>
              </a:buClr>
              <a:buSzPct val="85185"/>
              <a:buFont typeface="Wingdings 2"/>
              <a:buChar char="•"/>
              <a:tabLst>
                <a:tab pos="287020" algn="l"/>
              </a:tabLst>
            </a:pPr>
            <a:r>
              <a:rPr lang="en-US" spc="-5" dirty="0">
                <a:latin typeface="Georgia"/>
                <a:cs typeface="Georgia"/>
              </a:rPr>
              <a:t>Cost </a:t>
            </a:r>
            <a:r>
              <a:rPr lang="en-US" dirty="0">
                <a:latin typeface="Georgia"/>
                <a:cs typeface="Georgia"/>
              </a:rPr>
              <a:t>– </a:t>
            </a:r>
            <a:r>
              <a:rPr lang="en-US" spc="-5" dirty="0" smtClean="0">
                <a:latin typeface="Georgia"/>
                <a:cs typeface="Georgia"/>
              </a:rPr>
              <a:t>1967 </a:t>
            </a:r>
            <a:r>
              <a:rPr lang="en-US" b="1" u="sng" spc="-5" dirty="0">
                <a:latin typeface="Georgia"/>
                <a:cs typeface="Georgia"/>
              </a:rPr>
              <a:t>Estimate</a:t>
            </a:r>
            <a:r>
              <a:rPr lang="en-US" spc="-5" dirty="0">
                <a:latin typeface="Georgia"/>
                <a:cs typeface="Georgia"/>
              </a:rPr>
              <a:t> </a:t>
            </a:r>
            <a:r>
              <a:rPr lang="en-US" dirty="0">
                <a:latin typeface="Georgia"/>
                <a:cs typeface="Georgia"/>
              </a:rPr>
              <a:t>- </a:t>
            </a:r>
            <a:r>
              <a:rPr lang="en-US" spc="-5" dirty="0">
                <a:latin typeface="Georgia"/>
                <a:cs typeface="Georgia"/>
              </a:rPr>
              <a:t>$50</a:t>
            </a:r>
            <a:r>
              <a:rPr lang="en-US" spc="-25" dirty="0">
                <a:latin typeface="Georgia"/>
                <a:cs typeface="Georgia"/>
              </a:rPr>
              <a:t> </a:t>
            </a:r>
            <a:r>
              <a:rPr lang="en-US" spc="-5" dirty="0" smtClean="0">
                <a:latin typeface="Georgia"/>
                <a:cs typeface="Georgia"/>
              </a:rPr>
              <a:t>million </a:t>
            </a:r>
            <a:r>
              <a:rPr lang="en-US" spc="-5" dirty="0" smtClean="0">
                <a:solidFill>
                  <a:schemeClr val="tx1"/>
                </a:solidFill>
                <a:latin typeface="Georgia"/>
                <a:cs typeface="Georgia"/>
              </a:rPr>
              <a:t>$ 100’s of Millions in cost this year</a:t>
            </a:r>
            <a:endParaRPr lang="en-US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4E81BD"/>
              </a:buClr>
              <a:buSzPct val="85185"/>
              <a:buFont typeface="Wingdings 2"/>
              <a:buChar char="•"/>
              <a:tabLst>
                <a:tab pos="287020" algn="l"/>
              </a:tabLst>
            </a:pPr>
            <a:r>
              <a:rPr lang="en-US" spc="-5" dirty="0" smtClean="0">
                <a:latin typeface="Georgia"/>
                <a:cs typeface="Georgia"/>
              </a:rPr>
              <a:t>Those </a:t>
            </a:r>
            <a:r>
              <a:rPr lang="en-US" spc="-5" dirty="0">
                <a:latin typeface="Georgia"/>
                <a:cs typeface="Georgia"/>
              </a:rPr>
              <a:t>likely </a:t>
            </a:r>
            <a:r>
              <a:rPr lang="en-US" dirty="0">
                <a:latin typeface="Georgia"/>
                <a:cs typeface="Georgia"/>
              </a:rPr>
              <a:t>to be </a:t>
            </a:r>
            <a:r>
              <a:rPr lang="en-US" spc="-5" dirty="0">
                <a:latin typeface="Georgia"/>
                <a:cs typeface="Georgia"/>
              </a:rPr>
              <a:t>elected will </a:t>
            </a:r>
            <a:r>
              <a:rPr lang="en-US" dirty="0">
                <a:latin typeface="Georgia"/>
                <a:cs typeface="Georgia"/>
              </a:rPr>
              <a:t>be </a:t>
            </a:r>
            <a:r>
              <a:rPr lang="en-US" spc="-5" dirty="0">
                <a:latin typeface="Georgia"/>
                <a:cs typeface="Georgia"/>
              </a:rPr>
              <a:t>legislators,</a:t>
            </a:r>
            <a:r>
              <a:rPr lang="en-US" spc="-50" dirty="0">
                <a:latin typeface="Georgia"/>
                <a:cs typeface="Georgia"/>
              </a:rPr>
              <a:t> </a:t>
            </a:r>
            <a:r>
              <a:rPr lang="en-US" dirty="0">
                <a:latin typeface="Georgia"/>
                <a:cs typeface="Georgia"/>
              </a:rPr>
              <a:t>judges</a:t>
            </a: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4E81BD"/>
              </a:buClr>
              <a:buSzPct val="85185"/>
              <a:buFont typeface="Wingdings 2"/>
              <a:buChar char="•"/>
              <a:tabLst>
                <a:tab pos="287020" algn="l"/>
              </a:tabLst>
            </a:pPr>
            <a:r>
              <a:rPr lang="en-US" dirty="0">
                <a:latin typeface="Georgia"/>
                <a:cs typeface="Georgia"/>
              </a:rPr>
              <a:t>No </a:t>
            </a:r>
            <a:r>
              <a:rPr lang="en-US" spc="-5" dirty="0">
                <a:latin typeface="Georgia"/>
                <a:cs typeface="Georgia"/>
              </a:rPr>
              <a:t>way </a:t>
            </a:r>
            <a:r>
              <a:rPr lang="en-US" dirty="0">
                <a:latin typeface="Georgia"/>
                <a:cs typeface="Georgia"/>
              </a:rPr>
              <a:t>to </a:t>
            </a:r>
            <a:r>
              <a:rPr lang="en-US" spc="-5" dirty="0">
                <a:latin typeface="Georgia"/>
                <a:cs typeface="Georgia"/>
              </a:rPr>
              <a:t>limit</a:t>
            </a:r>
            <a:r>
              <a:rPr lang="en-US" spc="-85" dirty="0">
                <a:latin typeface="Georgia"/>
                <a:cs typeface="Georgia"/>
              </a:rPr>
              <a:t> </a:t>
            </a:r>
            <a:r>
              <a:rPr lang="en-US" spc="-5" dirty="0">
                <a:latin typeface="Georgia"/>
                <a:cs typeface="Georgia"/>
              </a:rPr>
              <a:t>scope</a:t>
            </a:r>
            <a:endParaRPr lang="en-US" dirty="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4E81BD"/>
              </a:buClr>
              <a:buSzPct val="85185"/>
              <a:buFont typeface="Wingdings 2"/>
              <a:buChar char="•"/>
              <a:tabLst>
                <a:tab pos="287020" algn="l"/>
              </a:tabLst>
            </a:pPr>
            <a:r>
              <a:rPr lang="en-US" spc="-5" dirty="0">
                <a:latin typeface="Georgia"/>
                <a:cs typeface="Georgia"/>
              </a:rPr>
              <a:t>People </a:t>
            </a:r>
            <a:r>
              <a:rPr lang="en-US" dirty="0">
                <a:latin typeface="Georgia"/>
                <a:cs typeface="Georgia"/>
              </a:rPr>
              <a:t>view </a:t>
            </a:r>
            <a:r>
              <a:rPr lang="en-US" spc="-5" dirty="0">
                <a:latin typeface="Georgia"/>
                <a:cs typeface="Georgia"/>
              </a:rPr>
              <a:t>Constitutions </a:t>
            </a:r>
            <a:r>
              <a:rPr lang="en-US" dirty="0">
                <a:latin typeface="Georgia"/>
                <a:cs typeface="Georgia"/>
              </a:rPr>
              <a:t>with</a:t>
            </a:r>
            <a:r>
              <a:rPr lang="en-US" spc="-50" dirty="0">
                <a:latin typeface="Georgia"/>
                <a:cs typeface="Georgia"/>
              </a:rPr>
              <a:t> </a:t>
            </a:r>
            <a:r>
              <a:rPr lang="en-US" spc="-5" dirty="0">
                <a:latin typeface="Georgia"/>
                <a:cs typeface="Georgia"/>
              </a:rPr>
              <a:t>reverence</a:t>
            </a:r>
            <a:endParaRPr lang="en-US" dirty="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4E81BD"/>
              </a:buClr>
              <a:buSzPct val="85185"/>
              <a:buFont typeface="Wingdings 2"/>
              <a:buChar char="•"/>
              <a:tabLst>
                <a:tab pos="287020" algn="l"/>
              </a:tabLst>
            </a:pPr>
            <a:r>
              <a:rPr lang="en-US" spc="-5" dirty="0">
                <a:latin typeface="Georgia"/>
                <a:cs typeface="Georgia"/>
              </a:rPr>
              <a:t>Major parties will control </a:t>
            </a:r>
            <a:r>
              <a:rPr lang="en-US" dirty="0">
                <a:latin typeface="Georgia"/>
                <a:cs typeface="Georgia"/>
              </a:rPr>
              <a:t>the</a:t>
            </a:r>
            <a:r>
              <a:rPr lang="en-US" spc="-40" dirty="0">
                <a:latin typeface="Georgia"/>
                <a:cs typeface="Georgia"/>
              </a:rPr>
              <a:t> </a:t>
            </a:r>
            <a:r>
              <a:rPr lang="en-US" spc="-5" dirty="0">
                <a:latin typeface="Georgia"/>
                <a:cs typeface="Georgia"/>
              </a:rPr>
              <a:t>process</a:t>
            </a:r>
            <a:endParaRPr lang="en-US" dirty="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645"/>
              </a:spcBef>
              <a:buClr>
                <a:srgbClr val="4E81BD"/>
              </a:buClr>
              <a:buSzPct val="85185"/>
              <a:buFont typeface="Wingdings 2"/>
              <a:buChar char="•"/>
              <a:tabLst>
                <a:tab pos="287020" algn="l"/>
              </a:tabLst>
            </a:pPr>
            <a:r>
              <a:rPr lang="en-US" spc="-5" dirty="0">
                <a:latin typeface="Georgia"/>
                <a:cs typeface="Georgia"/>
              </a:rPr>
              <a:t>Constitutional amendments already possible </a:t>
            </a:r>
            <a:r>
              <a:rPr lang="en-US" spc="-180" dirty="0">
                <a:latin typeface="Georgia"/>
                <a:cs typeface="Georgia"/>
              </a:rPr>
              <a:t>through  </a:t>
            </a:r>
            <a:r>
              <a:rPr lang="en-US" spc="-5" dirty="0">
                <a:latin typeface="Georgia"/>
                <a:cs typeface="Georgia"/>
              </a:rPr>
              <a:t>legislative</a:t>
            </a:r>
            <a:r>
              <a:rPr lang="en-US" spc="-65" dirty="0">
                <a:latin typeface="Georgia"/>
                <a:cs typeface="Georgia"/>
              </a:rPr>
              <a:t> </a:t>
            </a:r>
            <a:r>
              <a:rPr lang="en-US" spc="-5" dirty="0" smtClean="0">
                <a:latin typeface="Georgia"/>
                <a:cs typeface="Georgia"/>
              </a:rPr>
              <a:t>process</a:t>
            </a:r>
          </a:p>
          <a:p>
            <a:pPr marL="287020" marR="5080" indent="-274320">
              <a:lnSpc>
                <a:spcPct val="100000"/>
              </a:lnSpc>
              <a:spcBef>
                <a:spcPts val="645"/>
              </a:spcBef>
              <a:buClr>
                <a:srgbClr val="4E81BD"/>
              </a:buClr>
              <a:buSzPct val="85185"/>
              <a:buFont typeface="Wingdings 2"/>
              <a:buChar char="•"/>
              <a:tabLst>
                <a:tab pos="287020" algn="l"/>
              </a:tabLst>
            </a:pPr>
            <a:r>
              <a:rPr lang="en-US" b="1" spc="-5" dirty="0" smtClean="0">
                <a:latin typeface="Georgia"/>
                <a:cs typeface="Georgia"/>
              </a:rPr>
              <a:t>Legislators collect their legislative salary PLUS Delegate Salary (Same as Legislative salary)</a:t>
            </a:r>
            <a:endParaRPr lang="en-US" b="1" dirty="0">
              <a:latin typeface="Georgia"/>
              <a:cs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9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7" y="151231"/>
            <a:ext cx="7886700" cy="14930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Same old, same old</a:t>
            </a:r>
            <a:br>
              <a:rPr lang="en-US" dirty="0" smtClean="0"/>
            </a:br>
            <a:r>
              <a:rPr lang="en-US" dirty="0" smtClean="0"/>
              <a:t>Is this REALLY a </a:t>
            </a:r>
            <a:r>
              <a:rPr lang="en-US" b="1" dirty="0" smtClean="0"/>
              <a:t>People’s</a:t>
            </a:r>
            <a:r>
              <a:rPr lang="en-US" dirty="0" smtClean="0"/>
              <a:t> Convention???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9380"/>
            <a:ext cx="7886700" cy="4049041"/>
          </a:xfrm>
        </p:spPr>
        <p:txBody>
          <a:bodyPr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2400" dirty="0">
                <a:latin typeface="Georgia"/>
                <a:cs typeface="Georgia"/>
              </a:rPr>
              <a:t>1967 </a:t>
            </a:r>
            <a:r>
              <a:rPr lang="en-US" sz="2400" spc="-5" dirty="0">
                <a:latin typeface="Georgia"/>
                <a:cs typeface="Georgia"/>
              </a:rPr>
              <a:t>Convention </a:t>
            </a:r>
            <a:r>
              <a:rPr lang="en-US" sz="2400" dirty="0">
                <a:latin typeface="Georgia"/>
                <a:cs typeface="Georgia"/>
              </a:rPr>
              <a:t>Delegate</a:t>
            </a:r>
            <a:r>
              <a:rPr lang="en-US" sz="2400" spc="-75" dirty="0">
                <a:latin typeface="Georgia"/>
                <a:cs typeface="Georgia"/>
              </a:rPr>
              <a:t> </a:t>
            </a:r>
            <a:r>
              <a:rPr lang="en-US" sz="2400" dirty="0">
                <a:latin typeface="Georgia"/>
                <a:cs typeface="Georgia"/>
              </a:rPr>
              <a:t>Breakdown</a:t>
            </a:r>
            <a:r>
              <a:rPr lang="en-US" sz="2400" dirty="0" smtClean="0">
                <a:latin typeface="Georgia"/>
                <a:cs typeface="Georgia"/>
              </a:rPr>
              <a:t>:</a:t>
            </a:r>
          </a:p>
          <a:p>
            <a:pPr marL="287020" indent="-274320">
              <a:lnSpc>
                <a:spcPct val="100000"/>
              </a:lnSpc>
              <a:buClr>
                <a:srgbClr val="4E81BD"/>
              </a:buClr>
              <a:buSzPct val="84782"/>
              <a:buFont typeface="Wingdings 2"/>
              <a:buChar char="•"/>
              <a:tabLst>
                <a:tab pos="286385" algn="l"/>
                <a:tab pos="287020" algn="l"/>
              </a:tabLst>
            </a:pPr>
            <a:r>
              <a:rPr lang="en-US" sz="2400" spc="-5" dirty="0" smtClean="0">
                <a:latin typeface="Georgia"/>
                <a:cs typeface="Georgia"/>
              </a:rPr>
              <a:t>67</a:t>
            </a:r>
            <a:r>
              <a:rPr lang="en-US" sz="2400" spc="-5" dirty="0">
                <a:latin typeface="Georgia"/>
                <a:cs typeface="Georgia"/>
              </a:rPr>
              <a:t>% </a:t>
            </a:r>
            <a:r>
              <a:rPr lang="en-US" sz="2400" dirty="0">
                <a:latin typeface="Georgia"/>
                <a:cs typeface="Georgia"/>
              </a:rPr>
              <a:t>of the delegates were</a:t>
            </a:r>
            <a:r>
              <a:rPr lang="en-US" sz="2400" spc="-105" dirty="0">
                <a:latin typeface="Georgia"/>
                <a:cs typeface="Georgia"/>
              </a:rPr>
              <a:t> </a:t>
            </a:r>
            <a:r>
              <a:rPr lang="en-US" sz="2400" dirty="0">
                <a:latin typeface="Georgia"/>
                <a:cs typeface="Georgia"/>
              </a:rPr>
              <a:t>lawyers</a:t>
            </a:r>
            <a:r>
              <a:rPr lang="en-US" sz="2400" dirty="0" smtClean="0">
                <a:latin typeface="Georgia"/>
                <a:cs typeface="Georgia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4E81BD"/>
              </a:buClr>
              <a:buSzPct val="84782"/>
              <a:buFont typeface="Wingdings 2"/>
              <a:buChar char="•"/>
              <a:tabLst>
                <a:tab pos="286385" algn="l"/>
                <a:tab pos="287020" algn="l"/>
              </a:tabLst>
            </a:pPr>
            <a:r>
              <a:rPr lang="en-US" sz="2400" spc="-5" dirty="0">
                <a:latin typeface="Georgia"/>
                <a:cs typeface="Georgia"/>
              </a:rPr>
              <a:t>25% </a:t>
            </a:r>
            <a:r>
              <a:rPr lang="en-US" sz="2400" dirty="0">
                <a:latin typeface="Georgia"/>
                <a:cs typeface="Georgia"/>
              </a:rPr>
              <a:t>were a legislator at one</a:t>
            </a:r>
            <a:r>
              <a:rPr lang="en-US" sz="2400" spc="-105" dirty="0">
                <a:latin typeface="Georgia"/>
                <a:cs typeface="Georgia"/>
              </a:rPr>
              <a:t> </a:t>
            </a:r>
            <a:r>
              <a:rPr lang="en-US" sz="2400" spc="-5" dirty="0">
                <a:latin typeface="Georgia"/>
                <a:cs typeface="Georgia"/>
              </a:rPr>
              <a:t>time</a:t>
            </a:r>
            <a:r>
              <a:rPr lang="en-US" sz="2400" spc="-5" dirty="0" smtClean="0">
                <a:latin typeface="Georgia"/>
                <a:cs typeface="Georgia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4E81BD"/>
              </a:buClr>
              <a:buSzPct val="84782"/>
              <a:buFont typeface="Wingdings 2"/>
              <a:buChar char="•"/>
              <a:tabLst>
                <a:tab pos="286385" algn="l"/>
                <a:tab pos="287020" algn="l"/>
              </a:tabLst>
            </a:pPr>
            <a:r>
              <a:rPr lang="en-US" sz="2400" dirty="0">
                <a:latin typeface="Georgia"/>
                <a:cs typeface="Georgia"/>
              </a:rPr>
              <a:t>15% served </a:t>
            </a:r>
            <a:r>
              <a:rPr lang="en-US" sz="2400" spc="-5" dirty="0">
                <a:latin typeface="Georgia"/>
                <a:cs typeface="Georgia"/>
              </a:rPr>
              <a:t>in </a:t>
            </a:r>
            <a:r>
              <a:rPr lang="en-US" sz="2400" dirty="0">
                <a:latin typeface="Georgia"/>
                <a:cs typeface="Georgia"/>
              </a:rPr>
              <a:t>the </a:t>
            </a:r>
            <a:r>
              <a:rPr lang="en-US" sz="2400" spc="-5" dirty="0">
                <a:latin typeface="Georgia"/>
                <a:cs typeface="Georgia"/>
              </a:rPr>
              <a:t>judicial </a:t>
            </a:r>
            <a:r>
              <a:rPr lang="en-US" sz="2400" dirty="0">
                <a:latin typeface="Georgia"/>
                <a:cs typeface="Georgia"/>
              </a:rPr>
              <a:t>system at one</a:t>
            </a:r>
            <a:r>
              <a:rPr lang="en-US" sz="2400" spc="-75" dirty="0">
                <a:latin typeface="Georgia"/>
                <a:cs typeface="Georgia"/>
              </a:rPr>
              <a:t> </a:t>
            </a:r>
            <a:r>
              <a:rPr lang="en-US" sz="2400" spc="-5" dirty="0">
                <a:latin typeface="Georgia"/>
                <a:cs typeface="Georgia"/>
              </a:rPr>
              <a:t>time</a:t>
            </a:r>
            <a:r>
              <a:rPr lang="en-US" sz="2400" spc="-5" dirty="0" smtClean="0">
                <a:latin typeface="Georgia"/>
                <a:cs typeface="Georgia"/>
              </a:rPr>
              <a:t>.</a:t>
            </a:r>
          </a:p>
          <a:p>
            <a:pPr marL="287020" marR="5080" indent="-274320">
              <a:lnSpc>
                <a:spcPts val="2210"/>
              </a:lnSpc>
              <a:spcBef>
                <a:spcPts val="5"/>
              </a:spcBef>
              <a:buClr>
                <a:srgbClr val="4E81BD"/>
              </a:buClr>
              <a:buSzPct val="84782"/>
              <a:buFont typeface="Wingdings 2"/>
              <a:buChar char="•"/>
              <a:tabLst>
                <a:tab pos="286385" algn="l"/>
                <a:tab pos="287020" algn="l"/>
              </a:tabLst>
            </a:pPr>
            <a:endParaRPr lang="en-US" sz="2400" b="1" spc="-5" dirty="0" smtClean="0">
              <a:latin typeface="Georgia"/>
              <a:cs typeface="Georgia"/>
            </a:endParaRPr>
          </a:p>
          <a:p>
            <a:pPr marL="287020" marR="5080" indent="-274320">
              <a:lnSpc>
                <a:spcPts val="2210"/>
              </a:lnSpc>
              <a:spcBef>
                <a:spcPts val="5"/>
              </a:spcBef>
              <a:buClr>
                <a:srgbClr val="4E81BD"/>
              </a:buClr>
              <a:buSzPct val="84782"/>
              <a:buFont typeface="Wingdings 2"/>
              <a:buChar char="•"/>
              <a:tabLst>
                <a:tab pos="286385" algn="l"/>
                <a:tab pos="287020" algn="l"/>
              </a:tabLst>
            </a:pPr>
            <a:r>
              <a:rPr lang="en-US" sz="2400" b="1" spc="-5" dirty="0" smtClean="0">
                <a:latin typeface="Georgia"/>
                <a:cs typeface="Georgia"/>
              </a:rPr>
              <a:t>50</a:t>
            </a:r>
            <a:r>
              <a:rPr lang="en-US" sz="2400" b="1" spc="-5" dirty="0">
                <a:latin typeface="Georgia"/>
                <a:cs typeface="Georgia"/>
              </a:rPr>
              <a:t>% </a:t>
            </a:r>
            <a:r>
              <a:rPr lang="en-US" sz="2400" b="1" dirty="0">
                <a:latin typeface="Georgia"/>
                <a:cs typeface="Georgia"/>
              </a:rPr>
              <a:t>served </a:t>
            </a:r>
            <a:r>
              <a:rPr lang="en-US" sz="2400" b="1" spc="-5" dirty="0">
                <a:latin typeface="Georgia"/>
                <a:cs typeface="Georgia"/>
              </a:rPr>
              <a:t>in </a:t>
            </a:r>
            <a:r>
              <a:rPr lang="en-US" sz="2400" b="1" dirty="0">
                <a:latin typeface="Georgia"/>
                <a:cs typeface="Georgia"/>
              </a:rPr>
              <a:t>a political party </a:t>
            </a:r>
            <a:r>
              <a:rPr lang="en-US" sz="2400" b="1" spc="-5" dirty="0">
                <a:latin typeface="Georgia"/>
                <a:cs typeface="Georgia"/>
              </a:rPr>
              <a:t>office </a:t>
            </a:r>
            <a:r>
              <a:rPr lang="en-US" sz="2400" b="1" dirty="0">
                <a:latin typeface="Georgia"/>
                <a:cs typeface="Georgia"/>
              </a:rPr>
              <a:t>at one </a:t>
            </a:r>
            <a:r>
              <a:rPr lang="en-US" sz="2400" b="1" spc="-5" dirty="0">
                <a:latin typeface="Georgia"/>
                <a:cs typeface="Georgia"/>
              </a:rPr>
              <a:t>time during their  </a:t>
            </a:r>
            <a:r>
              <a:rPr lang="en-US" sz="2400" b="1" dirty="0">
                <a:latin typeface="Georgia"/>
                <a:cs typeface="Georgia"/>
              </a:rPr>
              <a:t>career</a:t>
            </a:r>
            <a:r>
              <a:rPr lang="en-US" sz="2400" b="1" dirty="0" smtClean="0">
                <a:latin typeface="Georgia"/>
                <a:cs typeface="Georgia"/>
              </a:rPr>
              <a:t>.</a:t>
            </a:r>
          </a:p>
          <a:p>
            <a:pPr marL="287020" marR="5080" indent="-274320">
              <a:lnSpc>
                <a:spcPts val="2210"/>
              </a:lnSpc>
              <a:spcBef>
                <a:spcPts val="5"/>
              </a:spcBef>
              <a:buClr>
                <a:srgbClr val="4E81BD"/>
              </a:buClr>
              <a:buSzPct val="84782"/>
              <a:buFont typeface="Wingdings 2"/>
              <a:buChar char="•"/>
              <a:tabLst>
                <a:tab pos="286385" algn="l"/>
                <a:tab pos="287020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287020" marR="1298575" indent="-274320">
              <a:lnSpc>
                <a:spcPts val="2210"/>
              </a:lnSpc>
              <a:buClr>
                <a:srgbClr val="4E81BD"/>
              </a:buClr>
              <a:buSzPct val="84782"/>
              <a:buFont typeface="Wingdings 2"/>
              <a:buChar char="•"/>
              <a:tabLst>
                <a:tab pos="286385" algn="l"/>
                <a:tab pos="287020" algn="l"/>
              </a:tabLst>
            </a:pPr>
            <a:r>
              <a:rPr lang="en-US" sz="2400" dirty="0">
                <a:latin typeface="Georgia"/>
                <a:cs typeface="Georgia"/>
              </a:rPr>
              <a:t>Speaker of the Assembly served as </a:t>
            </a:r>
            <a:r>
              <a:rPr lang="en-US" sz="2400" spc="-5" dirty="0">
                <a:latin typeface="Georgia"/>
                <a:cs typeface="Georgia"/>
              </a:rPr>
              <a:t>President </a:t>
            </a:r>
            <a:r>
              <a:rPr lang="en-US" sz="2400" dirty="0">
                <a:latin typeface="Georgia"/>
                <a:cs typeface="Georgia"/>
              </a:rPr>
              <a:t>of</a:t>
            </a:r>
            <a:r>
              <a:rPr lang="en-US" sz="2400" spc="-140" dirty="0">
                <a:latin typeface="Georgia"/>
                <a:cs typeface="Georgia"/>
              </a:rPr>
              <a:t> </a:t>
            </a:r>
            <a:r>
              <a:rPr lang="en-US" sz="2400" dirty="0">
                <a:latin typeface="Georgia"/>
                <a:cs typeface="Georgia"/>
              </a:rPr>
              <a:t>the  </a:t>
            </a:r>
            <a:r>
              <a:rPr lang="en-US" sz="2400" spc="-5" dirty="0">
                <a:latin typeface="Georgia"/>
                <a:cs typeface="Georgia"/>
              </a:rPr>
              <a:t>Convention.</a:t>
            </a:r>
            <a:endParaRPr lang="en-US" sz="2400" dirty="0">
              <a:latin typeface="Georgia"/>
              <a:cs typeface="Georgia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824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we’re up against in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are in a very different political climate than 1997</a:t>
            </a:r>
          </a:p>
          <a:p>
            <a:r>
              <a:rPr lang="en-US" dirty="0"/>
              <a:t>Multiple organized PRO-Constitutional Convention groups</a:t>
            </a:r>
          </a:p>
          <a:p>
            <a:pPr lvl="1"/>
            <a:r>
              <a:rPr lang="en-US" dirty="0"/>
              <a:t>NY People’s Convention (</a:t>
            </a:r>
            <a:r>
              <a:rPr lang="en-US" dirty="0" err="1"/>
              <a:t>nypeoplesconvention.org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Committee for a Constitutional Convention (concon19.org)</a:t>
            </a:r>
          </a:p>
          <a:p>
            <a:pPr lvl="1"/>
            <a:r>
              <a:rPr lang="en-US" dirty="0"/>
              <a:t>Reclaim NY (</a:t>
            </a:r>
            <a:r>
              <a:rPr lang="en-US" dirty="0" err="1"/>
              <a:t>reclaimnewyork.org</a:t>
            </a:r>
            <a:r>
              <a:rPr lang="en-US" dirty="0"/>
              <a:t>)</a:t>
            </a:r>
          </a:p>
          <a:p>
            <a:r>
              <a:rPr lang="en-US" dirty="0"/>
              <a:t>These groups have the potential to raise significant $$$</a:t>
            </a:r>
          </a:p>
          <a:p>
            <a:r>
              <a:rPr lang="en-US" dirty="0"/>
              <a:t>General sentiment among voters that “change” is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2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driving Con –Con this time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Sheldon Silver, Convicted of crimes related to his position.</a:t>
            </a:r>
          </a:p>
          <a:p>
            <a:r>
              <a:rPr lang="en-US" dirty="0" smtClean="0"/>
              <a:t>Dean </a:t>
            </a:r>
            <a:r>
              <a:rPr lang="en-US" dirty="0" err="1" smtClean="0"/>
              <a:t>Skelos</a:t>
            </a:r>
            <a:r>
              <a:rPr lang="en-US" dirty="0" smtClean="0"/>
              <a:t>, Convicted of crimes related to his position.</a:t>
            </a:r>
          </a:p>
          <a:p>
            <a:r>
              <a:rPr lang="en-US" dirty="0" smtClean="0"/>
              <a:t>Over the past 13 years 29 state legislators or former legislators convicted of felonies, misdemeanors or violations.</a:t>
            </a:r>
          </a:p>
          <a:p>
            <a:r>
              <a:rPr lang="en-US" dirty="0" smtClean="0"/>
              <a:t>Twenty-one have been sentenced to prison or house arrest.</a:t>
            </a:r>
          </a:p>
          <a:p>
            <a:r>
              <a:rPr lang="en-US" dirty="0" smtClean="0"/>
              <a:t>The drive to diminish pensions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6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 about ethics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Pension forfeiture related to work CAN be accomplished through normal legislative process.</a:t>
            </a:r>
          </a:p>
          <a:p>
            <a:r>
              <a:rPr lang="en-US" dirty="0" smtClean="0"/>
              <a:t>Pension forfeiture related to work </a:t>
            </a:r>
            <a:r>
              <a:rPr lang="en-US" b="1" dirty="0" smtClean="0"/>
              <a:t>WAS </a:t>
            </a:r>
            <a:r>
              <a:rPr lang="en-US" dirty="0" smtClean="0"/>
              <a:t>accomplished for those entering the system after November 2011.</a:t>
            </a:r>
          </a:p>
          <a:p>
            <a:r>
              <a:rPr lang="en-US" b="1" dirty="0" smtClean="0"/>
              <a:t>A law to apply the pension forfeiture statute to all public officers convicted of a felony related to job duties was passed several months ago for the second time.  IT WILL APPEAR ON THE NOVEMBER BALLOT ALONG WITH THE CALL FOR A CONSTITUTIONAL CONVENTION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8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Given by Supporters of a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Voting reforms, bringing New York’s elections into the 21st century </a:t>
            </a:r>
          </a:p>
          <a:p>
            <a:r>
              <a:rPr lang="en-US" dirty="0" smtClean="0"/>
              <a:t>Rooting </a:t>
            </a:r>
            <a:r>
              <a:rPr lang="en-US" dirty="0"/>
              <a:t>out corruption, including reducing the influence of money in our political system and </a:t>
            </a:r>
          </a:p>
          <a:p>
            <a:r>
              <a:rPr lang="en-US" dirty="0"/>
              <a:t>I</a:t>
            </a:r>
            <a:r>
              <a:rPr lang="en-US" dirty="0" smtClean="0"/>
              <a:t>nstituting </a:t>
            </a:r>
            <a:r>
              <a:rPr lang="en-US" dirty="0"/>
              <a:t>an effective ethics enforcement agency </a:t>
            </a:r>
          </a:p>
          <a:p>
            <a:r>
              <a:rPr lang="en-US" dirty="0" smtClean="0"/>
              <a:t>Fair </a:t>
            </a:r>
            <a:r>
              <a:rPr lang="en-US" dirty="0"/>
              <a:t>legislative redistricting, completely removed from sitting legislators </a:t>
            </a:r>
          </a:p>
          <a:p>
            <a:r>
              <a:rPr lang="en-US" dirty="0" smtClean="0"/>
              <a:t>Streamlining </a:t>
            </a:r>
            <a:r>
              <a:rPr lang="en-US" dirty="0"/>
              <a:t>and modernizing our court system, making it more effective </a:t>
            </a:r>
          </a:p>
          <a:p>
            <a:r>
              <a:rPr lang="en-US" dirty="0" smtClean="0"/>
              <a:t>Reinforcing </a:t>
            </a:r>
            <a:r>
              <a:rPr lang="en-US" dirty="0"/>
              <a:t>and strengthening our bill of rights, guaranteeing our personal freedoms and meeting our basic human needs.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53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47051"/>
            <a:ext cx="8275052" cy="1562769"/>
          </a:xfrm>
        </p:spPr>
        <p:txBody>
          <a:bodyPr/>
          <a:lstStyle/>
          <a:p>
            <a:r>
              <a:rPr lang="en-US" dirty="0" smtClean="0"/>
              <a:t>WHAT IS AT STAKE FOR PRESENT AND FUTURE SENIORS????</a:t>
            </a:r>
            <a:endParaRPr lang="en-US" dirty="0"/>
          </a:p>
        </p:txBody>
      </p:sp>
      <p:pic>
        <p:nvPicPr>
          <p:cNvPr id="5" name="Picture Placeholder 4" descr="lady with protect my retirement t shirt.jp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69286" y="1858211"/>
            <a:ext cx="4629150" cy="395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4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II SECTION 2</a:t>
            </a:r>
            <a:br>
              <a:rPr lang="en-US" dirty="0" smtClean="0"/>
            </a:br>
            <a:r>
              <a:rPr lang="en-US" dirty="0" smtClean="0"/>
              <a:t>Absentee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Seniors use the absentee ballot system more than any other demographic</a:t>
            </a:r>
          </a:p>
          <a:p>
            <a:r>
              <a:rPr lang="en-US" dirty="0" smtClean="0"/>
              <a:t>Altering or changing the absentee ballot system to be more restrictive would potentially suppress the vote of seniors that are not ambulatory.</a:t>
            </a:r>
          </a:p>
          <a:p>
            <a:r>
              <a:rPr lang="en-US" dirty="0" smtClean="0"/>
              <a:t>Reducing the number of seniors voting would diminish the impact of senior issues in both state and national politics.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3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V Section 7</a:t>
            </a:r>
            <a:br>
              <a:rPr lang="en-US" dirty="0" smtClean="0"/>
            </a:br>
            <a:r>
              <a:rPr lang="en-US" dirty="0" smtClean="0"/>
              <a:t>Pension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think pensions too generous and 401k’s should replace them.</a:t>
            </a:r>
          </a:p>
          <a:p>
            <a:r>
              <a:rPr lang="en-US" dirty="0" smtClean="0"/>
              <a:t>401k’s never designed for retirement</a:t>
            </a:r>
          </a:p>
          <a:p>
            <a:r>
              <a:rPr lang="en-US" dirty="0" smtClean="0"/>
              <a:t>Defined benefit pensions </a:t>
            </a:r>
            <a:r>
              <a:rPr lang="en-US" b="1" dirty="0" smtClean="0"/>
              <a:t>significantly</a:t>
            </a:r>
            <a:r>
              <a:rPr lang="en-US" dirty="0" smtClean="0"/>
              <a:t> contribute to the New York and United States economy.</a:t>
            </a:r>
          </a:p>
          <a:p>
            <a:r>
              <a:rPr lang="en-US" dirty="0" smtClean="0"/>
              <a:t>Defined benefit pensions AVERAGE $32,000 in New York.</a:t>
            </a:r>
          </a:p>
          <a:p>
            <a:r>
              <a:rPr lang="en-US" dirty="0" smtClean="0"/>
              <a:t>Seniors with 401k’s ONLY are less prepared for retirement and </a:t>
            </a:r>
            <a:r>
              <a:rPr lang="en-US" b="1" dirty="0" smtClean="0"/>
              <a:t>more likely to need some form of public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4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8764"/>
            <a:ext cx="7886700" cy="15319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Economic Benefits to Defined Benefit Pensions in NYS</a:t>
            </a:r>
            <a:br>
              <a:rPr lang="en-US" dirty="0" smtClean="0"/>
            </a:br>
            <a:r>
              <a:rPr lang="en-US" sz="2400" dirty="0" smtClean="0">
                <a:solidFill>
                  <a:schemeClr val="tx1"/>
                </a:solidFill>
              </a:rPr>
              <a:t>According to the National Institute for Retirement Security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Defined benefit pensions contribute to the creation of 215,867 jobs in NYS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Defined benefit pensions increase economic output(direct, indirect and induced) by $35.28 billion per year in NYS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Defined benefit pensions result in the payment of over $ 4 billion per year in federal taxes and $4.13 billion in state taxes from New Yorkers collecting these pensions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8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 Section 11</a:t>
            </a:r>
            <a:br>
              <a:rPr lang="en-US" dirty="0" smtClean="0"/>
            </a:br>
            <a:r>
              <a:rPr lang="en-US" dirty="0" smtClean="0"/>
              <a:t>Equal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article protects against age discrimination.</a:t>
            </a:r>
          </a:p>
          <a:p>
            <a:r>
              <a:rPr lang="en-US" dirty="0" smtClean="0"/>
              <a:t>This is important in housing, jobs etc.</a:t>
            </a:r>
          </a:p>
          <a:p>
            <a:r>
              <a:rPr lang="en-US" dirty="0" smtClean="0"/>
              <a:t>It is especially important as by 2020 31% of those between 65 and 75 will be in the workforce.  Many in minimum wage jobs.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7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I Section 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Minimum Wage Protection</a:t>
            </a:r>
          </a:p>
          <a:p>
            <a:r>
              <a:rPr lang="en-US" dirty="0" smtClean="0"/>
              <a:t>Guarantees an 8 hour work day</a:t>
            </a:r>
          </a:p>
          <a:p>
            <a:r>
              <a:rPr lang="en-US" dirty="0" smtClean="0"/>
              <a:t>Provides a protection against child labor</a:t>
            </a:r>
          </a:p>
          <a:p>
            <a:r>
              <a:rPr lang="en-US" dirty="0" smtClean="0"/>
              <a:t>Would affect how overtime is treated.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3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14" y="691427"/>
            <a:ext cx="7886700" cy="159457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Article XVII</a:t>
            </a:r>
            <a:br>
              <a:rPr lang="en-US" sz="4400" dirty="0" smtClean="0"/>
            </a:br>
            <a:r>
              <a:rPr lang="en-US" sz="4400" dirty="0" smtClean="0"/>
              <a:t>Social Welfare/Public Relief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499895"/>
            <a:ext cx="7886700" cy="259792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dirty="0" smtClean="0"/>
              <a:t>AKA – </a:t>
            </a:r>
            <a:r>
              <a:rPr lang="en-US" sz="4000" b="1" dirty="0" smtClean="0"/>
              <a:t>Providing for the indigent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smtClean="0"/>
              <a:t>In today’s profit driven healthcare industry, it wouldn’t take long for profiteers to take advantage of loose or repealed regulations/laws protecting the indigent and aged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320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with us and against </a:t>
            </a:r>
            <a:r>
              <a:rPr lang="en-US" dirty="0" smtClean="0"/>
              <a:t>us at the current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3166"/>
            <a:ext cx="3886200" cy="408199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Opposed to Convention</a:t>
            </a:r>
          </a:p>
          <a:p>
            <a:r>
              <a:rPr lang="en-US" dirty="0"/>
              <a:t>All of </a:t>
            </a:r>
            <a:r>
              <a:rPr lang="en-US" dirty="0" smtClean="0"/>
              <a:t>Labor</a:t>
            </a:r>
          </a:p>
          <a:p>
            <a:r>
              <a:rPr lang="en-US" dirty="0" smtClean="0"/>
              <a:t>Council of Churches</a:t>
            </a:r>
          </a:p>
          <a:p>
            <a:r>
              <a:rPr lang="en-US" dirty="0" smtClean="0"/>
              <a:t>State Republican Party</a:t>
            </a:r>
            <a:endParaRPr lang="en-US" dirty="0"/>
          </a:p>
          <a:p>
            <a:r>
              <a:rPr lang="en-US" dirty="0"/>
              <a:t>WFP</a:t>
            </a:r>
          </a:p>
          <a:p>
            <a:r>
              <a:rPr lang="en-US" dirty="0"/>
              <a:t>Conservative Party</a:t>
            </a:r>
          </a:p>
          <a:p>
            <a:r>
              <a:rPr lang="en-US" dirty="0"/>
              <a:t>The NRA</a:t>
            </a:r>
          </a:p>
          <a:p>
            <a:r>
              <a:rPr lang="en-US" dirty="0"/>
              <a:t>Immigration groups</a:t>
            </a:r>
          </a:p>
          <a:p>
            <a:r>
              <a:rPr lang="en-US" dirty="0"/>
              <a:t>NYS Association of Counties</a:t>
            </a:r>
          </a:p>
          <a:p>
            <a:r>
              <a:rPr lang="en-US" dirty="0" smtClean="0"/>
              <a:t>Senate Majority Leader </a:t>
            </a:r>
            <a:r>
              <a:rPr lang="en-US" dirty="0"/>
              <a:t>Flanagan, Speaker </a:t>
            </a:r>
            <a:r>
              <a:rPr lang="en-US" dirty="0" err="1" smtClean="0"/>
              <a:t>Heastie</a:t>
            </a:r>
            <a:r>
              <a:rPr lang="en-US" dirty="0" smtClean="0"/>
              <a:t>, Senate Minority Leader Stewart Cousins </a:t>
            </a:r>
            <a:r>
              <a:rPr lang="en-US" dirty="0"/>
              <a:t>and </a:t>
            </a:r>
            <a:r>
              <a:rPr lang="en-US" dirty="0" smtClean="0"/>
              <a:t>Senate IDC Leader Klein</a:t>
            </a:r>
          </a:p>
          <a:p>
            <a:r>
              <a:rPr lang="en-US" dirty="0" smtClean="0"/>
              <a:t>Planned Parenthood </a:t>
            </a:r>
          </a:p>
          <a:p>
            <a:r>
              <a:rPr lang="en-US" dirty="0" smtClean="0"/>
              <a:t>Right to Life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3165"/>
            <a:ext cx="3886200" cy="408199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For the Conventio</a:t>
            </a:r>
            <a:r>
              <a:rPr lang="en-US" sz="3200" b="1" dirty="0">
                <a:solidFill>
                  <a:schemeClr val="tx1"/>
                </a:solidFill>
              </a:rPr>
              <a:t>n</a:t>
            </a:r>
            <a:endParaRPr lang="en-US" sz="3500" b="1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Bill Samuels (NY Peoples Convention PAC)</a:t>
            </a:r>
            <a:endParaRPr lang="en-US" sz="2400" dirty="0"/>
          </a:p>
          <a:p>
            <a:r>
              <a:rPr lang="en-US" sz="2400" dirty="0"/>
              <a:t>NYS and NYC Bar Associations</a:t>
            </a:r>
          </a:p>
          <a:p>
            <a:r>
              <a:rPr lang="en-US" sz="2400" dirty="0"/>
              <a:t>ConCon19 – politically connected lawyers and professors</a:t>
            </a:r>
          </a:p>
          <a:p>
            <a:r>
              <a:rPr lang="en-US" sz="2400" dirty="0"/>
              <a:t>Long Island </a:t>
            </a:r>
            <a:r>
              <a:rPr lang="en-US" sz="2400" dirty="0" smtClean="0"/>
              <a:t>Association</a:t>
            </a:r>
          </a:p>
          <a:p>
            <a:r>
              <a:rPr lang="en-US" sz="2400" b="1" dirty="0" smtClean="0"/>
              <a:t>NYS League of Women Voters</a:t>
            </a:r>
          </a:p>
          <a:p>
            <a:r>
              <a:rPr lang="en-US" sz="2400" dirty="0" smtClean="0"/>
              <a:t>Assembly Minority Leader Kolb</a:t>
            </a:r>
          </a:p>
          <a:p>
            <a:r>
              <a:rPr lang="en-US" sz="2400" dirty="0" smtClean="0"/>
              <a:t>Former Court of Appeals Chief Judge Jonathan </a:t>
            </a:r>
            <a:r>
              <a:rPr lang="en-US" sz="2400" dirty="0" err="1" smtClean="0"/>
              <a:t>Lippman</a:t>
            </a:r>
            <a:endParaRPr lang="en-US" sz="2400" dirty="0" smtClean="0"/>
          </a:p>
          <a:p>
            <a:r>
              <a:rPr lang="en-US" sz="2400" dirty="0" smtClean="0"/>
              <a:t>Former Lieutenant Governor Stan </a:t>
            </a:r>
            <a:r>
              <a:rPr lang="en-US" sz="2400" dirty="0" err="1" smtClean="0"/>
              <a:t>Lundine</a:t>
            </a:r>
            <a:endParaRPr lang="en-US" sz="2400" dirty="0" smtClean="0"/>
          </a:p>
          <a:p>
            <a:r>
              <a:rPr lang="en-US" sz="2400" dirty="0" smtClean="0"/>
              <a:t>Legal Weed 4 NY</a:t>
            </a:r>
          </a:p>
          <a:p>
            <a:r>
              <a:rPr lang="en-US" sz="2600" dirty="0" smtClean="0"/>
              <a:t>Divide </a:t>
            </a:r>
            <a:r>
              <a:rPr lang="en-US" sz="2600" smtClean="0"/>
              <a:t>NYS Caucus</a:t>
            </a:r>
            <a:endParaRPr lang="en-US" sz="2600" dirty="0" smtClean="0"/>
          </a:p>
          <a:p>
            <a:endParaRPr lang="en-US" sz="2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453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44901"/>
            <a:ext cx="7886700" cy="13004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Article XVIII</a:t>
            </a:r>
            <a:br>
              <a:rPr lang="en-US" dirty="0" smtClean="0"/>
            </a:br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352843"/>
            <a:ext cx="7886700" cy="274498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Guarantees oversight and protection of nursing homes in NY.  Do we </a:t>
            </a:r>
            <a:r>
              <a:rPr lang="en-US" sz="4400" b="1" dirty="0" smtClean="0"/>
              <a:t>really </a:t>
            </a:r>
            <a:r>
              <a:rPr lang="en-US" sz="4400" dirty="0" smtClean="0"/>
              <a:t>want to eliminate that protection?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843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44901"/>
            <a:ext cx="7886700" cy="1861942"/>
          </a:xfrm>
        </p:spPr>
        <p:txBody>
          <a:bodyPr/>
          <a:lstStyle/>
          <a:p>
            <a:r>
              <a:rPr lang="en-US" dirty="0" smtClean="0"/>
              <a:t>Article XIV</a:t>
            </a:r>
            <a:br>
              <a:rPr lang="en-US" dirty="0" smtClean="0"/>
            </a:br>
            <a:r>
              <a:rPr lang="en-US" dirty="0" smtClean="0"/>
              <a:t>Conservation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660317"/>
            <a:ext cx="7886700" cy="24375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Adirondack Forest “forever wild”</a:t>
            </a:r>
          </a:p>
          <a:p>
            <a:r>
              <a:rPr lang="en-US" sz="4000" dirty="0" smtClean="0"/>
              <a:t>Clean water and air could be back on the table.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27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Various Sections Taxes </a:t>
            </a:r>
            <a:br>
              <a:rPr lang="en-US" sz="3200" dirty="0" smtClean="0"/>
            </a:br>
            <a:r>
              <a:rPr lang="en-US" sz="3200" dirty="0" smtClean="0"/>
              <a:t>Senior provisions that allow them to remain in New York after retirement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 Exemption on real property taxes taken away or slashed drastically</a:t>
            </a:r>
          </a:p>
          <a:p>
            <a:r>
              <a:rPr lang="en-US" dirty="0" smtClean="0"/>
              <a:t>Tax exemption for Social Security income could be lost.  (13 states do </a:t>
            </a:r>
            <a:r>
              <a:rPr lang="en-US" b="1" dirty="0" smtClean="0"/>
              <a:t>NOT </a:t>
            </a:r>
            <a:r>
              <a:rPr lang="en-US" dirty="0" smtClean="0"/>
              <a:t>offer this exemption)</a:t>
            </a:r>
          </a:p>
          <a:p>
            <a:r>
              <a:rPr lang="en-US" dirty="0" smtClean="0"/>
              <a:t>Tax exemption for City, State and Federal Pensions (41 States </a:t>
            </a:r>
            <a:r>
              <a:rPr lang="en-US" b="1" dirty="0" smtClean="0"/>
              <a:t>DO </a:t>
            </a:r>
            <a:r>
              <a:rPr lang="en-US" dirty="0" smtClean="0"/>
              <a:t>tax public pensions)</a:t>
            </a:r>
          </a:p>
          <a:p>
            <a:r>
              <a:rPr lang="en-US" dirty="0" smtClean="0"/>
              <a:t>$20,000 exemption from taxes for 401k, IRA or any other pension. (32 States either have no exclusion or exclude but count Social Security in that exclusion)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3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70" y="123235"/>
            <a:ext cx="78867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NYSARA Future Actions to Address our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961" y="1525225"/>
            <a:ext cx="7886700" cy="390140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Created a Con-Con toolkit tab on the NYSARA website with sample letters to the editor,  Op </a:t>
            </a:r>
            <a:r>
              <a:rPr lang="en-US" b="1" dirty="0" smtClean="0"/>
              <a:t>Ed’s, sample social media posts </a:t>
            </a:r>
            <a:r>
              <a:rPr lang="en-US" b="1" dirty="0"/>
              <a:t>and other information and surveys on the Constitutional Convention.  </a:t>
            </a:r>
            <a:r>
              <a:rPr lang="en-US" b="1" i="1" u="sng" dirty="0"/>
              <a:t>Up and </a:t>
            </a:r>
            <a:r>
              <a:rPr lang="en-US" b="1" i="1" u="sng" dirty="0" smtClean="0"/>
              <a:t>running</a:t>
            </a:r>
            <a:endParaRPr lang="en-US" dirty="0" smtClean="0"/>
          </a:p>
          <a:p>
            <a:r>
              <a:rPr lang="en-US" dirty="0" smtClean="0"/>
              <a:t>Met with NYS Legislative leaders (Kolb, Klein, Flanagan and Stewart Cousins, </a:t>
            </a:r>
            <a:r>
              <a:rPr lang="en-US" dirty="0" err="1" smtClean="0"/>
              <a:t>Heastie</a:t>
            </a:r>
            <a:r>
              <a:rPr lang="en-US" dirty="0" smtClean="0"/>
              <a:t> and Hannon) on State issues.</a:t>
            </a:r>
          </a:p>
          <a:p>
            <a:r>
              <a:rPr lang="en-US" dirty="0" smtClean="0"/>
              <a:t>Have each NYSARA chapter run a forum on the possible negative outcomes for Seniors of the constitutional convention </a:t>
            </a:r>
            <a:r>
              <a:rPr lang="en-US" dirty="0" smtClean="0">
                <a:solidFill>
                  <a:schemeClr val="tx1"/>
                </a:solidFill>
              </a:rPr>
              <a:t> Already held one on Long Island and NYC, upcoming </a:t>
            </a:r>
            <a:r>
              <a:rPr lang="en-US" smtClean="0">
                <a:solidFill>
                  <a:schemeClr val="tx1"/>
                </a:solidFill>
              </a:rPr>
              <a:t>ones scheduled WNY and CNY.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8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NYSARA Future Actions to Address our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Issues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to travel and speak at events designed to educate, to insure that many eyes are watching what </a:t>
            </a:r>
            <a:r>
              <a:rPr lang="en-US" dirty="0" err="1" smtClean="0"/>
              <a:t>elected’s</a:t>
            </a:r>
            <a:r>
              <a:rPr lang="en-US" dirty="0" smtClean="0"/>
              <a:t> do and that a constitutional convention </a:t>
            </a:r>
            <a:r>
              <a:rPr lang="en-US" smtClean="0"/>
              <a:t>is rejected.</a:t>
            </a:r>
            <a:endParaRPr lang="en-US" dirty="0" smtClean="0"/>
          </a:p>
          <a:p>
            <a:r>
              <a:rPr lang="en-US" b="1" dirty="0" smtClean="0"/>
              <a:t>MORE POSSIBILITIES AS WE GO ALONG AND ASSESS THE SITUATION ON THE GROUND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100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November 7th</a:t>
            </a:r>
            <a:endParaRPr lang="en-US" b="1" dirty="0"/>
          </a:p>
        </p:txBody>
      </p:sp>
      <p:pic>
        <p:nvPicPr>
          <p:cNvPr id="3" name="Picture 2" descr="Say no to Con Con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9654" y="1567157"/>
            <a:ext cx="4675026" cy="409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70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494"/>
            <a:ext cx="7886700" cy="1325563"/>
          </a:xfrm>
        </p:spPr>
        <p:txBody>
          <a:bodyPr/>
          <a:lstStyle/>
          <a:p>
            <a:r>
              <a:rPr lang="en-US" b="1" dirty="0"/>
              <a:t>What Can </a:t>
            </a:r>
            <a:r>
              <a:rPr lang="en-US" b="1" dirty="0" smtClean="0"/>
              <a:t>Activists </a:t>
            </a:r>
            <a:r>
              <a:rPr lang="en-US" b="1" dirty="0"/>
              <a:t>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8237"/>
            <a:ext cx="7886700" cy="4228795"/>
          </a:xfrm>
        </p:spPr>
        <p:txBody>
          <a:bodyPr>
            <a:normAutofit fontScale="70000" lnSpcReduction="20000"/>
          </a:bodyPr>
          <a:lstStyle/>
          <a:p>
            <a:r>
              <a:rPr lang="en-US" sz="4100" b="1" dirty="0" smtClean="0"/>
              <a:t>Get </a:t>
            </a:r>
            <a:r>
              <a:rPr lang="en-US" sz="4100" b="1" dirty="0"/>
              <a:t>more retirees to vote their true interests, not the rhetoric</a:t>
            </a:r>
            <a:r>
              <a:rPr lang="en-US" sz="4100" b="1" dirty="0" smtClean="0"/>
              <a:t>.</a:t>
            </a:r>
          </a:p>
          <a:p>
            <a:r>
              <a:rPr lang="en-US" sz="4100" b="1" dirty="0" smtClean="0"/>
              <a:t>Write letters to the Editor about our issues</a:t>
            </a:r>
            <a:endParaRPr lang="en-US" sz="4100" b="1" dirty="0"/>
          </a:p>
          <a:p>
            <a:r>
              <a:rPr lang="en-US" dirty="0"/>
              <a:t>Continue to be Activists and encourage others.</a:t>
            </a:r>
          </a:p>
          <a:p>
            <a:r>
              <a:rPr lang="en-US" dirty="0"/>
              <a:t>Consider running for </a:t>
            </a:r>
            <a:r>
              <a:rPr lang="en-US" dirty="0" smtClean="0"/>
              <a:t>office </a:t>
            </a:r>
            <a:r>
              <a:rPr lang="en-US" dirty="0" err="1" smtClean="0"/>
              <a:t>ie</a:t>
            </a:r>
            <a:r>
              <a:rPr lang="en-US" dirty="0" smtClean="0"/>
              <a:t>: Christine Pellegrino/NYS Assembly and Rick Gallant NY CD 24 (Reed)</a:t>
            </a:r>
            <a:endParaRPr lang="en-US" dirty="0"/>
          </a:p>
          <a:p>
            <a:r>
              <a:rPr lang="en-US" dirty="0"/>
              <a:t>Educate Yourself on the Truth about Social Security, Medicare, Medicaid, </a:t>
            </a:r>
            <a:r>
              <a:rPr lang="en-US" dirty="0" smtClean="0"/>
              <a:t>the </a:t>
            </a:r>
            <a:r>
              <a:rPr lang="en-US" dirty="0"/>
              <a:t>Constitutional Convention in </a:t>
            </a:r>
            <a:r>
              <a:rPr lang="en-US" dirty="0" smtClean="0"/>
              <a:t>NYS,  Safe Patient Staffing, New York Health Act and  Defined </a:t>
            </a:r>
            <a:r>
              <a:rPr lang="en-US" dirty="0"/>
              <a:t>Benefit Pensions vs. Defined Contribution pensions</a:t>
            </a:r>
          </a:p>
          <a:p>
            <a:r>
              <a:rPr lang="en-US" dirty="0"/>
              <a:t>Explode myths and rhetoric of others including elected officials.</a:t>
            </a:r>
          </a:p>
          <a:p>
            <a:r>
              <a:rPr lang="en-US" dirty="0"/>
              <a:t>Become active in one of the Regional Chapters of the New York State Alliance for Retired Americans (NYSARA) and continue activism in your NYSUT Retiree council.</a:t>
            </a:r>
          </a:p>
        </p:txBody>
      </p:sp>
    </p:spTree>
    <p:extLst>
      <p:ext uri="{BB962C8B-B14F-4D97-AF65-F5344CB8AC3E}">
        <p14:creationId xmlns:p14="http://schemas.microsoft.com/office/powerpoint/2010/main" val="422791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77" y="180423"/>
            <a:ext cx="7886700" cy="2852737"/>
          </a:xfrm>
        </p:spPr>
        <p:txBody>
          <a:bodyPr/>
          <a:lstStyle/>
          <a:p>
            <a:r>
              <a:rPr lang="en-US" dirty="0" smtClean="0"/>
              <a:t>Stay informed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29" y="3065580"/>
            <a:ext cx="90069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5296"/>
                </a:solidFill>
              </a:rPr>
              <a:t>Sign up for Monday Alert </a:t>
            </a:r>
          </a:p>
          <a:p>
            <a:pPr algn="ctr"/>
            <a:r>
              <a:rPr lang="en-US" sz="6000" dirty="0" smtClean="0">
                <a:solidFill>
                  <a:srgbClr val="005296"/>
                </a:solidFill>
              </a:rPr>
              <a:t>on the bright colored </a:t>
            </a:r>
            <a:r>
              <a:rPr lang="en-US" sz="6000" dirty="0">
                <a:solidFill>
                  <a:srgbClr val="005296"/>
                </a:solidFill>
              </a:rPr>
              <a:t>s</a:t>
            </a:r>
            <a:r>
              <a:rPr lang="en-US" sz="6000" dirty="0" smtClean="0">
                <a:solidFill>
                  <a:srgbClr val="005296"/>
                </a:solidFill>
              </a:rPr>
              <a:t>heets</a:t>
            </a:r>
            <a:endParaRPr lang="en-US" sz="6000" dirty="0">
              <a:solidFill>
                <a:srgbClr val="005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4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 NYSARA on the </a:t>
            </a:r>
            <a:r>
              <a:rPr lang="en-US" b="1" dirty="0" smtClean="0"/>
              <a:t>web</a:t>
            </a:r>
            <a:br>
              <a:rPr lang="en-US" b="1" dirty="0" smtClean="0"/>
            </a:br>
            <a:r>
              <a:rPr lang="en-US" b="1" dirty="0" err="1" smtClean="0">
                <a:solidFill>
                  <a:schemeClr val="tx1"/>
                </a:solidFill>
              </a:rPr>
              <a:t>www.newyorkstateara.org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Like us on Facebook</a:t>
            </a:r>
          </a:p>
          <a:p>
            <a:pPr marL="0" indent="0" algn="ctr">
              <a:buNone/>
            </a:pPr>
            <a:r>
              <a:rPr lang="en-US" sz="3200" u="sng" baseline="30000" dirty="0">
                <a:solidFill>
                  <a:schemeClr val="tx1"/>
                </a:solidFill>
                <a:hlinkClick r:id="rId2"/>
              </a:rPr>
              <a:t>www.facebook.com/newyorkstateara</a:t>
            </a:r>
            <a:endParaRPr lang="en-US" sz="3200" baseline="30000" dirty="0">
              <a:solidFill>
                <a:schemeClr val="tx1"/>
              </a:solidFill>
              <a:hlinkClick r:id="rId2"/>
            </a:endParaRPr>
          </a:p>
          <a:p>
            <a:pPr algn="ctr"/>
            <a:endParaRPr lang="en-US" sz="3200" baseline="30000" dirty="0"/>
          </a:p>
          <a:p>
            <a:pPr marL="0" indent="0" algn="ctr">
              <a:buNone/>
            </a:pPr>
            <a:r>
              <a:rPr lang="en-US" sz="3200" baseline="30000" dirty="0"/>
              <a:t>or if you are already on Facebook</a:t>
            </a:r>
          </a:p>
          <a:p>
            <a:pPr marL="0" indent="0" algn="ctr">
              <a:buNone/>
            </a:pPr>
            <a:r>
              <a:rPr lang="en-US" sz="3200" baseline="30000" dirty="0"/>
              <a:t>Find us at</a:t>
            </a:r>
          </a:p>
          <a:p>
            <a:pPr marL="0" indent="0">
              <a:buNone/>
            </a:pPr>
            <a:r>
              <a:rPr lang="en-US" sz="3200" baseline="30000" dirty="0"/>
              <a:t> </a:t>
            </a:r>
          </a:p>
          <a:p>
            <a:pPr marL="0" indent="0" algn="ctr">
              <a:buNone/>
            </a:pPr>
            <a:r>
              <a:rPr lang="en-US" sz="3200" b="1" baseline="30000" dirty="0"/>
              <a:t>New York State Alliance for Retired </a:t>
            </a:r>
            <a:r>
              <a:rPr lang="en-US" sz="3200" b="1" baseline="30000" dirty="0" smtClean="0"/>
              <a:t>Americans</a:t>
            </a:r>
          </a:p>
          <a:p>
            <a:pPr marL="0" indent="0" algn="ctr">
              <a:buNone/>
            </a:pPr>
            <a:r>
              <a:rPr lang="en-US" sz="3200" b="1" baseline="30000" dirty="0" smtClean="0"/>
              <a:t>Find us on Twitter </a:t>
            </a:r>
            <a:r>
              <a:rPr lang="en-US" sz="3200" b="1" baseline="30000" smtClean="0"/>
              <a:t>@nysara17</a:t>
            </a:r>
            <a:endParaRPr lang="en-US" sz="3200" b="1" baseline="30000" dirty="0"/>
          </a:p>
          <a:p>
            <a:endParaRPr lang="en-US" sz="3200" baseline="30000" dirty="0"/>
          </a:p>
          <a:p>
            <a:pPr marL="0" indent="0" algn="ctr">
              <a:buNone/>
            </a:pPr>
            <a:r>
              <a:rPr lang="en-US" sz="3200" baseline="30000" dirty="0"/>
              <a:t>Barry A. Kaufmann, President</a:t>
            </a:r>
          </a:p>
          <a:p>
            <a:pPr marL="0" indent="0" algn="ctr">
              <a:buNone/>
            </a:pPr>
            <a:r>
              <a:rPr lang="en-US" sz="3200" u="sng" baseline="30000" dirty="0">
                <a:hlinkClick r:id="rId3"/>
              </a:rPr>
              <a:t>president@newyorkstateara.org</a:t>
            </a:r>
            <a:endParaRPr lang="en-US" sz="3200" baseline="30000" dirty="0">
              <a:hlinkClick r:id="rId3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6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 year elections in 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people will turn out to the polls?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/>
              <a:t>Other races that are happening</a:t>
            </a:r>
          </a:p>
          <a:p>
            <a:r>
              <a:rPr lang="en-US" dirty="0"/>
              <a:t>Which areas of the state will they be from?</a:t>
            </a:r>
          </a:p>
          <a:p>
            <a:r>
              <a:rPr lang="en-US" dirty="0"/>
              <a:t>What type of voters show up in odd years?</a:t>
            </a:r>
          </a:p>
          <a:p>
            <a:r>
              <a:rPr lang="en-US" dirty="0"/>
              <a:t>Down-ballot </a:t>
            </a:r>
            <a:r>
              <a:rPr lang="en-US" dirty="0" smtClean="0"/>
              <a:t>drop-off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0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13" y="338389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Public knowledge about the Constitutional Convention (Siena Poll)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38399"/>
              </p:ext>
            </p:extLst>
          </p:nvPr>
        </p:nvGraphicFramePr>
        <p:xfrm>
          <a:off x="387684" y="1583542"/>
          <a:ext cx="8408737" cy="420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2785"/>
                <a:gridCol w="1389506"/>
                <a:gridCol w="1683223"/>
                <a:gridCol w="1683223"/>
              </a:tblGrid>
              <a:tr h="6536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18</a:t>
                      </a:r>
                      <a:r>
                        <a:rPr lang="en-US" baseline="0" dirty="0" smtClean="0"/>
                        <a:t>,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13,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Sept. 5, 2017/Union</a:t>
                      </a:r>
                      <a:endParaRPr lang="en-US" dirty="0"/>
                    </a:p>
                  </a:txBody>
                  <a:tcPr/>
                </a:tc>
              </a:tr>
              <a:tr h="7322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great deal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8%/17%</a:t>
                      </a:r>
                      <a:endParaRPr lang="en-US" sz="2800" dirty="0"/>
                    </a:p>
                  </a:txBody>
                  <a:tcPr/>
                </a:tc>
              </a:tr>
              <a:tr h="4883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11%/17%</a:t>
                      </a:r>
                      <a:endParaRPr lang="en-US" sz="2800" dirty="0"/>
                    </a:p>
                  </a:txBody>
                  <a:tcPr/>
                </a:tc>
              </a:tr>
              <a:tr h="8904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 very much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21%/18%</a:t>
                      </a:r>
                      <a:endParaRPr lang="en-US" sz="2800" dirty="0"/>
                    </a:p>
                  </a:txBody>
                  <a:tcPr/>
                </a:tc>
              </a:tr>
              <a:tr h="8904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Nothing at all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67%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67%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58%/47%</a:t>
                      </a:r>
                      <a:endParaRPr lang="en-US" sz="2800" dirty="0"/>
                    </a:p>
                  </a:txBody>
                  <a:tcPr/>
                </a:tc>
              </a:tr>
              <a:tr h="50124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Don’t Know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1%/0%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44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/ Oppose June ‘16 vs. Feb ‘17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9823"/>
              </p:ext>
            </p:extLst>
          </p:nvPr>
        </p:nvGraphicFramePr>
        <p:xfrm>
          <a:off x="200526" y="1798051"/>
          <a:ext cx="8676106" cy="33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455"/>
                <a:gridCol w="2281663"/>
                <a:gridCol w="2198994"/>
                <a:gridCol w="2198994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May 18, 2017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July 13, 2017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Sept. 5, 2017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Support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62%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47%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-15%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45%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-2%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Oppose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34%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+12%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33%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-1%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Don’t Know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19%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+2%</a:t>
                      </a:r>
                      <a:endParaRPr lang="en-US" sz="2800" dirty="0" smtClean="0"/>
                    </a:p>
                    <a:p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22%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3%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78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Among Union Households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35052"/>
              </p:ext>
            </p:extLst>
          </p:nvPr>
        </p:nvGraphicFramePr>
        <p:xfrm>
          <a:off x="156182" y="1749907"/>
          <a:ext cx="8836525" cy="292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239"/>
                <a:gridCol w="2582984"/>
                <a:gridCol w="2158151"/>
                <a:gridCol w="2158151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May 18, 2017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July 13, 2017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Sept. 5, 2017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Support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43%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-17%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-3%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Oppose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38%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+10%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43%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+5%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Don’t Know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+ 7%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-2%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6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915"/>
            <a:ext cx="7886700" cy="23544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Amendment allowing a court to revoke pensions of guilty public servants </a:t>
            </a:r>
            <a:br>
              <a:rPr lang="en-US" dirty="0" smtClean="0"/>
            </a:br>
            <a:r>
              <a:rPr lang="en-US" dirty="0" smtClean="0"/>
              <a:t>July 13, 2017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09105"/>
              </p:ext>
            </p:extLst>
          </p:nvPr>
        </p:nvGraphicFramePr>
        <p:xfrm>
          <a:off x="187159" y="3001742"/>
          <a:ext cx="8610287" cy="198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124"/>
                <a:gridCol w="4920163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Yes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No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Don’t Know/No opinion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Convention Votes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0529"/>
            <a:ext cx="7886700" cy="42865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1600" spc="-5" dirty="0">
                <a:latin typeface="Georgia"/>
                <a:cs typeface="Georgia"/>
              </a:rPr>
              <a:t>1914: </a:t>
            </a:r>
            <a:r>
              <a:rPr lang="en-US" sz="1600" dirty="0">
                <a:latin typeface="Georgia"/>
                <a:cs typeface="Georgia"/>
              </a:rPr>
              <a:t>Vote </a:t>
            </a:r>
            <a:r>
              <a:rPr lang="en-US" sz="1600" spc="-5" dirty="0">
                <a:latin typeface="Georgia"/>
                <a:cs typeface="Georgia"/>
              </a:rPr>
              <a:t>to </a:t>
            </a:r>
            <a:r>
              <a:rPr lang="en-US" sz="1600" dirty="0">
                <a:latin typeface="Georgia"/>
                <a:cs typeface="Georgia"/>
              </a:rPr>
              <a:t>hold </a:t>
            </a:r>
            <a:r>
              <a:rPr lang="en-US" sz="1600" spc="-5" dirty="0">
                <a:latin typeface="Georgia"/>
                <a:cs typeface="Georgia"/>
              </a:rPr>
              <a:t>Constitutional </a:t>
            </a:r>
            <a:r>
              <a:rPr lang="en-US" sz="1600" dirty="0">
                <a:latin typeface="Georgia"/>
                <a:cs typeface="Georgia"/>
              </a:rPr>
              <a:t>Convention passes - </a:t>
            </a:r>
            <a:r>
              <a:rPr lang="en-US" sz="1600" spc="-5" dirty="0">
                <a:latin typeface="Georgia"/>
                <a:cs typeface="Georgia"/>
              </a:rPr>
              <a:t>50.2% to 49.7%</a:t>
            </a:r>
            <a:r>
              <a:rPr lang="en-US" sz="1600" spc="-35" dirty="0">
                <a:latin typeface="Georgia"/>
                <a:cs typeface="Georgia"/>
              </a:rPr>
              <a:t> </a:t>
            </a:r>
            <a:r>
              <a:rPr lang="en-US" sz="1600" spc="-5" dirty="0">
                <a:latin typeface="Georgia"/>
                <a:cs typeface="Georgia"/>
              </a:rPr>
              <a:t>(0.5%)</a:t>
            </a:r>
            <a:endParaRPr lang="en-US" sz="16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r>
              <a:rPr lang="en-US" sz="1600" spc="-5" dirty="0">
                <a:latin typeface="Georgia"/>
                <a:cs typeface="Georgia"/>
              </a:rPr>
              <a:t>1915 Convention: </a:t>
            </a:r>
            <a:r>
              <a:rPr lang="en-US" sz="1600" dirty="0">
                <a:latin typeface="Georgia"/>
                <a:cs typeface="Georgia"/>
              </a:rPr>
              <a:t>Voters </a:t>
            </a:r>
            <a:r>
              <a:rPr lang="en-US" sz="1600" spc="-5" dirty="0">
                <a:latin typeface="Georgia"/>
                <a:cs typeface="Georgia"/>
              </a:rPr>
              <a:t>reject 33 constitutional </a:t>
            </a:r>
            <a:r>
              <a:rPr lang="en-US" sz="1600" dirty="0">
                <a:latin typeface="Georgia"/>
                <a:cs typeface="Georgia"/>
              </a:rPr>
              <a:t>language changes and 5</a:t>
            </a:r>
            <a:r>
              <a:rPr lang="en-US" sz="1600" spc="15" dirty="0">
                <a:latin typeface="Georgia"/>
                <a:cs typeface="Georgia"/>
              </a:rPr>
              <a:t> </a:t>
            </a:r>
            <a:r>
              <a:rPr lang="en-US" sz="1600" dirty="0">
                <a:latin typeface="Georgia"/>
                <a:cs typeface="Georgia"/>
              </a:rPr>
              <a:t>amendments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marR="515620">
              <a:lnSpc>
                <a:spcPct val="100000"/>
              </a:lnSpc>
            </a:pPr>
            <a:r>
              <a:rPr lang="en-US" sz="1600" spc="-5" dirty="0">
                <a:latin typeface="Georgia"/>
                <a:cs typeface="Georgia"/>
              </a:rPr>
              <a:t>1936: </a:t>
            </a:r>
            <a:r>
              <a:rPr lang="en-US" sz="1600" dirty="0">
                <a:latin typeface="Georgia"/>
                <a:cs typeface="Georgia"/>
              </a:rPr>
              <a:t>Vote </a:t>
            </a:r>
            <a:r>
              <a:rPr lang="en-US" sz="1600" spc="-5" dirty="0">
                <a:latin typeface="Georgia"/>
                <a:cs typeface="Georgia"/>
              </a:rPr>
              <a:t>to </a:t>
            </a:r>
            <a:r>
              <a:rPr lang="en-US" sz="1600" dirty="0">
                <a:latin typeface="Georgia"/>
                <a:cs typeface="Georgia"/>
              </a:rPr>
              <a:t>hold </a:t>
            </a:r>
            <a:r>
              <a:rPr lang="en-US" sz="1600" spc="-5" dirty="0">
                <a:latin typeface="Georgia"/>
                <a:cs typeface="Georgia"/>
              </a:rPr>
              <a:t>Constitutional </a:t>
            </a:r>
            <a:r>
              <a:rPr lang="en-US" sz="1600" dirty="0">
                <a:latin typeface="Georgia"/>
                <a:cs typeface="Georgia"/>
              </a:rPr>
              <a:t>Convention vote passes - </a:t>
            </a:r>
            <a:r>
              <a:rPr lang="en-US" sz="1600" spc="-5" dirty="0">
                <a:latin typeface="Georgia"/>
                <a:cs typeface="Georgia"/>
              </a:rPr>
              <a:t>54.2% </a:t>
            </a:r>
            <a:r>
              <a:rPr lang="en-US" sz="1600" dirty="0">
                <a:latin typeface="Georgia"/>
                <a:cs typeface="Georgia"/>
              </a:rPr>
              <a:t>- </a:t>
            </a:r>
            <a:r>
              <a:rPr lang="en-US" sz="1600" spc="-5" dirty="0">
                <a:latin typeface="Georgia"/>
                <a:cs typeface="Georgia"/>
              </a:rPr>
              <a:t>45.7% (8.5%) </a:t>
            </a:r>
            <a:endParaRPr lang="en-US" sz="1600" spc="-5" dirty="0" smtClean="0">
              <a:latin typeface="Georgia"/>
              <a:cs typeface="Georgia"/>
            </a:endParaRPr>
          </a:p>
          <a:p>
            <a:pPr marR="515620">
              <a:lnSpc>
                <a:spcPct val="100000"/>
              </a:lnSpc>
            </a:pPr>
            <a:r>
              <a:rPr lang="en-US" sz="1600" spc="-5" dirty="0" smtClean="0">
                <a:latin typeface="Georgia"/>
                <a:cs typeface="Georgia"/>
              </a:rPr>
              <a:t> </a:t>
            </a:r>
            <a:r>
              <a:rPr lang="en-US" sz="1600" b="1" spc="-5" dirty="0">
                <a:latin typeface="Georgia"/>
                <a:cs typeface="Georgia"/>
              </a:rPr>
              <a:t>1938 Convention: </a:t>
            </a:r>
            <a:r>
              <a:rPr lang="en-US" sz="1600" b="1" dirty="0">
                <a:latin typeface="Georgia"/>
                <a:cs typeface="Georgia"/>
              </a:rPr>
              <a:t>Voters </a:t>
            </a:r>
            <a:r>
              <a:rPr lang="en-US" sz="1600" b="1" spc="-5" dirty="0">
                <a:latin typeface="Georgia"/>
                <a:cs typeface="Georgia"/>
              </a:rPr>
              <a:t>Accept </a:t>
            </a:r>
            <a:r>
              <a:rPr lang="en-US" sz="1600" b="1" dirty="0">
                <a:latin typeface="Georgia"/>
                <a:cs typeface="Georgia"/>
              </a:rPr>
              <a:t>6 amendments and </a:t>
            </a:r>
            <a:r>
              <a:rPr lang="en-US" sz="1600" b="1" spc="-5" dirty="0">
                <a:latin typeface="Georgia"/>
                <a:cs typeface="Georgia"/>
              </a:rPr>
              <a:t>reject </a:t>
            </a:r>
            <a:r>
              <a:rPr lang="en-US" sz="1600" b="1" dirty="0">
                <a:latin typeface="Georgia"/>
                <a:cs typeface="Georgia"/>
              </a:rPr>
              <a:t>3</a:t>
            </a:r>
            <a:r>
              <a:rPr lang="en-US" sz="1600" b="1" spc="5" dirty="0">
                <a:latin typeface="Georgia"/>
                <a:cs typeface="Georgia"/>
              </a:rPr>
              <a:t> </a:t>
            </a:r>
            <a:r>
              <a:rPr lang="en-US" sz="1600" b="1" dirty="0">
                <a:latin typeface="Georgia"/>
                <a:cs typeface="Georgia"/>
              </a:rPr>
              <a:t>amendments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1600" spc="-5" dirty="0">
                <a:latin typeface="Georgia"/>
                <a:cs typeface="Georgia"/>
              </a:rPr>
              <a:t>1957: </a:t>
            </a:r>
            <a:r>
              <a:rPr lang="en-US" sz="1600" dirty="0">
                <a:latin typeface="Georgia"/>
                <a:cs typeface="Georgia"/>
              </a:rPr>
              <a:t>Vote </a:t>
            </a:r>
            <a:r>
              <a:rPr lang="en-US" sz="1600" spc="-5" dirty="0">
                <a:latin typeface="Georgia"/>
                <a:cs typeface="Georgia"/>
              </a:rPr>
              <a:t>to </a:t>
            </a:r>
            <a:r>
              <a:rPr lang="en-US" sz="1600" dirty="0">
                <a:latin typeface="Georgia"/>
                <a:cs typeface="Georgia"/>
              </a:rPr>
              <a:t>hold a </a:t>
            </a:r>
            <a:r>
              <a:rPr lang="en-US" sz="1600" spc="-5" dirty="0">
                <a:latin typeface="Georgia"/>
                <a:cs typeface="Georgia"/>
              </a:rPr>
              <a:t>Constitutional </a:t>
            </a:r>
            <a:r>
              <a:rPr lang="en-US" sz="1600" dirty="0">
                <a:latin typeface="Georgia"/>
                <a:cs typeface="Georgia"/>
              </a:rPr>
              <a:t>Convention fails – </a:t>
            </a:r>
            <a:r>
              <a:rPr lang="en-US" sz="1600" spc="-5" dirty="0">
                <a:latin typeface="Georgia"/>
                <a:cs typeface="Georgia"/>
              </a:rPr>
              <a:t>47.5% to 52.4%</a:t>
            </a:r>
            <a:r>
              <a:rPr lang="en-US" sz="1600" spc="-40" dirty="0">
                <a:latin typeface="Georgia"/>
                <a:cs typeface="Georgia"/>
              </a:rPr>
              <a:t> </a:t>
            </a:r>
            <a:r>
              <a:rPr lang="en-US" sz="1600" spc="-5" dirty="0">
                <a:latin typeface="Georgia"/>
                <a:cs typeface="Georgia"/>
              </a:rPr>
              <a:t>(4.9%)</a:t>
            </a:r>
            <a:endParaRPr lang="en-US" sz="16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marR="356870">
              <a:lnSpc>
                <a:spcPct val="100000"/>
              </a:lnSpc>
            </a:pPr>
            <a:r>
              <a:rPr lang="en-US" sz="1600" spc="-5" dirty="0">
                <a:latin typeface="Georgia"/>
                <a:cs typeface="Georgia"/>
              </a:rPr>
              <a:t>1967: </a:t>
            </a:r>
            <a:r>
              <a:rPr lang="en-US" sz="1600" dirty="0">
                <a:latin typeface="Georgia"/>
                <a:cs typeface="Georgia"/>
              </a:rPr>
              <a:t>Vote </a:t>
            </a:r>
            <a:r>
              <a:rPr lang="en-US" sz="1600" spc="-5" dirty="0">
                <a:latin typeface="Georgia"/>
                <a:cs typeface="Georgia"/>
              </a:rPr>
              <a:t>to </a:t>
            </a:r>
            <a:r>
              <a:rPr lang="en-US" sz="1600" dirty="0">
                <a:latin typeface="Georgia"/>
                <a:cs typeface="Georgia"/>
              </a:rPr>
              <a:t>hold </a:t>
            </a:r>
            <a:r>
              <a:rPr lang="en-US" sz="1600" spc="-5" dirty="0">
                <a:latin typeface="Georgia"/>
                <a:cs typeface="Georgia"/>
              </a:rPr>
              <a:t>Constitutional </a:t>
            </a:r>
            <a:r>
              <a:rPr lang="en-US" sz="1600" dirty="0">
                <a:latin typeface="Georgia"/>
                <a:cs typeface="Georgia"/>
              </a:rPr>
              <a:t>Convention vote passes – </a:t>
            </a:r>
            <a:r>
              <a:rPr lang="en-US" sz="1600" spc="-5" dirty="0">
                <a:latin typeface="Georgia"/>
                <a:cs typeface="Georgia"/>
              </a:rPr>
              <a:t>53.3% to 46.6% (6.7%)  1967 Convention: </a:t>
            </a:r>
            <a:r>
              <a:rPr lang="en-US" sz="1600" dirty="0">
                <a:latin typeface="Georgia"/>
                <a:cs typeface="Georgia"/>
              </a:rPr>
              <a:t>Voters </a:t>
            </a:r>
            <a:r>
              <a:rPr lang="en-US" sz="1600" spc="-5" dirty="0">
                <a:latin typeface="Georgia"/>
                <a:cs typeface="Georgia"/>
              </a:rPr>
              <a:t>reject </a:t>
            </a:r>
            <a:r>
              <a:rPr lang="en-US" sz="1600" dirty="0">
                <a:latin typeface="Georgia"/>
                <a:cs typeface="Georgia"/>
              </a:rPr>
              <a:t>major </a:t>
            </a:r>
            <a:r>
              <a:rPr lang="en-US" sz="1600" spc="-5" dirty="0">
                <a:latin typeface="Georgia"/>
                <a:cs typeface="Georgia"/>
              </a:rPr>
              <a:t>rewrite </a:t>
            </a:r>
            <a:r>
              <a:rPr lang="en-US" sz="1600" dirty="0">
                <a:latin typeface="Georgia"/>
                <a:cs typeface="Georgia"/>
              </a:rPr>
              <a:t>of the NYS</a:t>
            </a:r>
            <a:r>
              <a:rPr lang="en-US" sz="1600" spc="30" dirty="0">
                <a:latin typeface="Georgia"/>
                <a:cs typeface="Georgia"/>
              </a:rPr>
              <a:t> </a:t>
            </a:r>
            <a:r>
              <a:rPr lang="en-US" sz="1600" spc="-5" dirty="0">
                <a:latin typeface="Georgia"/>
                <a:cs typeface="Georgia"/>
              </a:rPr>
              <a:t>Constitution</a:t>
            </a:r>
            <a:endParaRPr lang="en-US" sz="16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1600" spc="-5" dirty="0">
                <a:latin typeface="Georgia"/>
                <a:cs typeface="Georgia"/>
              </a:rPr>
              <a:t>1977: </a:t>
            </a:r>
            <a:r>
              <a:rPr lang="en-US" sz="1600" dirty="0">
                <a:latin typeface="Georgia"/>
                <a:cs typeface="Georgia"/>
              </a:rPr>
              <a:t>Vote </a:t>
            </a:r>
            <a:r>
              <a:rPr lang="en-US" sz="1600" spc="-5" dirty="0">
                <a:latin typeface="Georgia"/>
                <a:cs typeface="Georgia"/>
              </a:rPr>
              <a:t>to </a:t>
            </a:r>
            <a:r>
              <a:rPr lang="en-US" sz="1600" dirty="0">
                <a:latin typeface="Georgia"/>
                <a:cs typeface="Georgia"/>
              </a:rPr>
              <a:t>hold a </a:t>
            </a:r>
            <a:r>
              <a:rPr lang="en-US" sz="1600" spc="-5" dirty="0">
                <a:latin typeface="Georgia"/>
                <a:cs typeface="Georgia"/>
              </a:rPr>
              <a:t>Constitutional Convention </a:t>
            </a:r>
            <a:r>
              <a:rPr lang="en-US" sz="1600" dirty="0">
                <a:latin typeface="Georgia"/>
                <a:cs typeface="Georgia"/>
              </a:rPr>
              <a:t>fails – </a:t>
            </a:r>
            <a:r>
              <a:rPr lang="en-US" sz="1600" spc="-5" dirty="0">
                <a:latin typeface="Georgia"/>
                <a:cs typeface="Georgia"/>
              </a:rPr>
              <a:t>40.3% to 59.6%</a:t>
            </a:r>
            <a:r>
              <a:rPr lang="en-US" sz="1600" spc="20" dirty="0">
                <a:latin typeface="Georgia"/>
                <a:cs typeface="Georgia"/>
              </a:rPr>
              <a:t> </a:t>
            </a:r>
            <a:r>
              <a:rPr lang="en-US" sz="1600" spc="-5" dirty="0">
                <a:latin typeface="Georgia"/>
                <a:cs typeface="Georgia"/>
              </a:rPr>
              <a:t>(19.3%)</a:t>
            </a:r>
            <a:endParaRPr lang="en-US" sz="16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1600" spc="-5" dirty="0">
                <a:latin typeface="Georgia"/>
                <a:cs typeface="Georgia"/>
              </a:rPr>
              <a:t>1997: </a:t>
            </a:r>
            <a:r>
              <a:rPr lang="en-US" sz="1600" dirty="0">
                <a:latin typeface="Georgia"/>
                <a:cs typeface="Georgia"/>
              </a:rPr>
              <a:t>Vote </a:t>
            </a:r>
            <a:r>
              <a:rPr lang="en-US" sz="1600" spc="-5" dirty="0">
                <a:latin typeface="Georgia"/>
                <a:cs typeface="Georgia"/>
              </a:rPr>
              <a:t>to </a:t>
            </a:r>
            <a:r>
              <a:rPr lang="en-US" sz="1600" dirty="0">
                <a:latin typeface="Georgia"/>
                <a:cs typeface="Georgia"/>
              </a:rPr>
              <a:t>hold a </a:t>
            </a:r>
            <a:r>
              <a:rPr lang="en-US" sz="1600" spc="-5" dirty="0">
                <a:latin typeface="Georgia"/>
                <a:cs typeface="Georgia"/>
              </a:rPr>
              <a:t>Constitutional </a:t>
            </a:r>
            <a:r>
              <a:rPr lang="en-US" sz="1600" dirty="0">
                <a:latin typeface="Georgia"/>
                <a:cs typeface="Georgia"/>
              </a:rPr>
              <a:t>Convention fails – </a:t>
            </a:r>
            <a:r>
              <a:rPr lang="en-US" sz="1600" spc="-5" dirty="0">
                <a:latin typeface="Georgia"/>
                <a:cs typeface="Georgia"/>
              </a:rPr>
              <a:t>37.0% to 62.9%</a:t>
            </a:r>
            <a:r>
              <a:rPr lang="en-US" sz="1600" spc="-40" dirty="0">
                <a:latin typeface="Georgia"/>
                <a:cs typeface="Georgia"/>
              </a:rPr>
              <a:t> </a:t>
            </a:r>
            <a:r>
              <a:rPr lang="en-US" sz="1600" spc="-5" dirty="0">
                <a:latin typeface="Georgia"/>
                <a:cs typeface="Georgia"/>
              </a:rPr>
              <a:t>(25.9%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461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YSARA_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_Temp_Working.pptx" id="{F2F7A6C0-86B1-40D4-974F-31B8D7843F99}" vid="{AD30AAAB-6C33-40FE-84C4-A2C2460E39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NYSARA_Template.potx</Template>
  <TotalTime>668</TotalTime>
  <Words>2224</Words>
  <Application>Microsoft Macintosh PowerPoint</Application>
  <PresentationFormat>On-screen Show (4:3)</PresentationFormat>
  <Paragraphs>285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NYSARA_Template</vt:lpstr>
      <vt:lpstr>Seniors -Constitutional Convention Forum “What You Don’t Know CAN Hurt You”</vt:lpstr>
      <vt:lpstr>What we’re up against in 2017</vt:lpstr>
      <vt:lpstr>Who’s with us and against us at the current time?</vt:lpstr>
      <vt:lpstr>Odd year elections in NY</vt:lpstr>
      <vt:lpstr>Public knowledge about the Constitutional Convention (Siena Poll)</vt:lpstr>
      <vt:lpstr>Support / Oppose June ‘16 vs. Feb ‘17</vt:lpstr>
      <vt:lpstr>Among Union Households</vt:lpstr>
      <vt:lpstr>Proposed Amendment allowing a court to revoke pensions of guilty public servants  July 13, 2017</vt:lpstr>
      <vt:lpstr>History of Convention Votes</vt:lpstr>
      <vt:lpstr>The Amendment Process</vt:lpstr>
      <vt:lpstr>PowerPoint Presentation</vt:lpstr>
      <vt:lpstr>2nd Way to Amend</vt:lpstr>
      <vt:lpstr>"Shall there be a  convention to revise the  constitution and amend  the same?"  Article XIX, Section 2</vt:lpstr>
      <vt:lpstr>2017 Ballot Position of Propositions/On the Back of the Ballot</vt:lpstr>
      <vt:lpstr>Timeline</vt:lpstr>
      <vt:lpstr>Delegate Selection</vt:lpstr>
      <vt:lpstr>Convention Operations</vt:lpstr>
      <vt:lpstr>Problems with the Constitutional Convention</vt:lpstr>
      <vt:lpstr>Same old, same old Is this REALLY a People’s Convention???</vt:lpstr>
      <vt:lpstr> What is driving Con –Con this time </vt:lpstr>
      <vt:lpstr>The Facts about ethics reform</vt:lpstr>
      <vt:lpstr>Reasons Given by Supporters of a Constitutional Convention</vt:lpstr>
      <vt:lpstr>WHAT IS AT STAKE FOR PRESENT AND FUTURE SENIORS????</vt:lpstr>
      <vt:lpstr>ARTICLE II SECTION 2 Absentee Voting</vt:lpstr>
      <vt:lpstr>Article V Section 7 Pension Maintenance</vt:lpstr>
      <vt:lpstr>Economic Benefits to Defined Benefit Pensions in NYS According to the National Institute for Retirement Security</vt:lpstr>
      <vt:lpstr>Article 1 Section 11 Equal Protection</vt:lpstr>
      <vt:lpstr>Article I Section 17 </vt:lpstr>
      <vt:lpstr>Article XVII Social Welfare/Public Relief</vt:lpstr>
      <vt:lpstr>Article XVIII Housing</vt:lpstr>
      <vt:lpstr>Article XIV Conservation</vt:lpstr>
      <vt:lpstr>Various Sections Taxes  Senior provisions that allow them to remain in New York after retirement</vt:lpstr>
      <vt:lpstr>NYSARA Future Actions to Address our Issues</vt:lpstr>
      <vt:lpstr>NYSARA Future Actions to Address our Issues # 2</vt:lpstr>
      <vt:lpstr>On November 7th</vt:lpstr>
      <vt:lpstr>What Can Activists Do?</vt:lpstr>
      <vt:lpstr>Stay informed</vt:lpstr>
      <vt:lpstr>Find NYSARA on the web www.newyorkstateara.org</vt:lpstr>
    </vt:vector>
  </TitlesOfParts>
  <Company>AFL-CIO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Norman</dc:creator>
  <cp:lastModifiedBy>William Friedheim</cp:lastModifiedBy>
  <cp:revision>85</cp:revision>
  <cp:lastPrinted>2017-08-03T14:30:39Z</cp:lastPrinted>
  <dcterms:created xsi:type="dcterms:W3CDTF">2016-05-25T14:19:19Z</dcterms:created>
  <dcterms:modified xsi:type="dcterms:W3CDTF">2017-10-23T15:14:35Z</dcterms:modified>
</cp:coreProperties>
</file>